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3"/>
    <p:sldId id="264" r:id="rId4"/>
    <p:sldId id="336" r:id="rId5"/>
    <p:sldId id="317" r:id="rId6"/>
    <p:sldId id="295" r:id="rId7"/>
    <p:sldId id="267" r:id="rId8"/>
    <p:sldId id="290" r:id="rId9"/>
    <p:sldId id="266" r:id="rId10"/>
    <p:sldId id="337" r:id="rId11"/>
    <p:sldId id="293" r:id="rId12"/>
    <p:sldId id="306" r:id="rId13"/>
    <p:sldId id="307" r:id="rId14"/>
    <p:sldId id="298" r:id="rId15"/>
    <p:sldId id="299" r:id="rId16"/>
    <p:sldId id="318" r:id="rId17"/>
    <p:sldId id="321" r:id="rId18"/>
    <p:sldId id="301" r:id="rId19"/>
    <p:sldId id="322" r:id="rId20"/>
    <p:sldId id="308" r:id="rId21"/>
    <p:sldId id="305" r:id="rId22"/>
    <p:sldId id="300" r:id="rId23"/>
    <p:sldId id="302" r:id="rId24"/>
    <p:sldId id="294" r:id="rId25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6CC0F15-0675-4A42-BD91-DA112202ED77}">
          <p14:sldIdLst>
            <p14:sldId id="261"/>
            <p14:sldId id="264"/>
            <p14:sldId id="336"/>
            <p14:sldId id="317"/>
            <p14:sldId id="295"/>
            <p14:sldId id="267"/>
            <p14:sldId id="290"/>
            <p14:sldId id="266"/>
            <p14:sldId id="337"/>
            <p14:sldId id="293"/>
            <p14:sldId id="306"/>
            <p14:sldId id="307"/>
            <p14:sldId id="298"/>
            <p14:sldId id="299"/>
            <p14:sldId id="318"/>
            <p14:sldId id="321"/>
            <p14:sldId id="301"/>
            <p14:sldId id="322"/>
            <p14:sldId id="308"/>
            <p14:sldId id="305"/>
            <p14:sldId id="300"/>
            <p14:sldId id="302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pos="532" userDrawn="1">
          <p15:clr>
            <a:srgbClr val="A4A3A4"/>
          </p15:clr>
        </p15:guide>
        <p15:guide id="2" orient="horz" pos="1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FE"/>
    <a:srgbClr val="31518F"/>
    <a:srgbClr val="D23920"/>
    <a:srgbClr val="FF6147"/>
    <a:srgbClr val="FF4D2F"/>
    <a:srgbClr val="B64D3C"/>
    <a:srgbClr val="01E1F9"/>
    <a:srgbClr val="53A2F8"/>
    <a:srgbClr val="4EA3FD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1" autoAdjust="0"/>
    <p:restoredTop sz="86372"/>
  </p:normalViewPr>
  <p:slideViewPr>
    <p:cSldViewPr snapToGrid="0" snapToObjects="1" showGuides="1">
      <p:cViewPr varScale="1">
        <p:scale>
          <a:sx n="125" d="100"/>
          <a:sy n="125" d="100"/>
        </p:scale>
        <p:origin x="120" y="150"/>
      </p:cViewPr>
      <p:guideLst>
        <p:guide pos="532"/>
        <p:guide orient="horz" pos="12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-7320"/>
    </p:cViewPr>
  </p:sorterViewPr>
  <p:notesViewPr>
    <p:cSldViewPr snapToGrid="0" snapToObjects="1">
      <p:cViewPr varScale="1">
        <p:scale>
          <a:sx n="69" d="100"/>
          <a:sy n="69" d="100"/>
        </p:scale>
        <p:origin x="345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1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2DF6A-CAEC-BC44-AA67-806316C294AD}" type="datetimeFigureOut">
              <a:rPr kumimoji="1"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7818F-93EC-4D44-B590-FCFD097ECD18}" type="slidenum">
              <a:rPr kumimoji="1"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kumimoji="1"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7BFEF4A5-89D2-4C04-924D-03571E601A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5F0A5159-E94A-481E-A5B5-090A36566B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1pPr>
    <a:lvl2pPr marL="31178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2pPr>
    <a:lvl3pPr marL="623570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3pPr>
    <a:lvl4pPr marL="93535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4pPr>
    <a:lvl5pPr marL="1246505" algn="l" defTabSz="623570" rtl="0" eaLnBrk="1" latinLnBrk="0" hangingPunct="1">
      <a:defRPr sz="82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5pPr>
    <a:lvl6pPr marL="1558290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6pPr>
    <a:lvl7pPr marL="1870075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7pPr>
    <a:lvl8pPr marL="2181860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8pPr>
    <a:lvl9pPr marL="2493645" algn="l" defTabSz="623570" rtl="0" eaLnBrk="1" latinLnBrk="0" hangingPunct="1">
      <a:defRPr sz="8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cs typeface="Inter" panose="02000503000000020004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cs typeface="Inter" panose="020005030000000200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34B8-645F-1148-BD1A-6D32A141822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5C54-9644-5C4F-8F3D-601E5C2C735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04113" y="0"/>
            <a:ext cx="7587887" cy="6858000"/>
          </a:xfrm>
          <a:custGeom>
            <a:avLst/>
            <a:gdLst>
              <a:gd name="connsiteX0" fmla="*/ 208864 w 7587887"/>
              <a:gd name="connsiteY0" fmla="*/ 0 h 6858000"/>
              <a:gd name="connsiteX1" fmla="*/ 7587887 w 7587887"/>
              <a:gd name="connsiteY1" fmla="*/ 0 h 6858000"/>
              <a:gd name="connsiteX2" fmla="*/ 7587887 w 7587887"/>
              <a:gd name="connsiteY2" fmla="*/ 6858000 h 6858000"/>
              <a:gd name="connsiteX3" fmla="*/ 4098321 w 7587887"/>
              <a:gd name="connsiteY3" fmla="*/ 6858000 h 6858000"/>
              <a:gd name="connsiteX4" fmla="*/ 4527676 w 7587887"/>
              <a:gd name="connsiteY4" fmla="*/ 6204458 h 6858000"/>
              <a:gd name="connsiteX5" fmla="*/ 5020172 w 7587887"/>
              <a:gd name="connsiteY5" fmla="*/ 5655651 h 6858000"/>
              <a:gd name="connsiteX6" fmla="*/ 4885473 w 7587887"/>
              <a:gd name="connsiteY6" fmla="*/ 4759125 h 6858000"/>
              <a:gd name="connsiteX7" fmla="*/ 4081483 w 7587887"/>
              <a:gd name="connsiteY7" fmla="*/ 4277348 h 6858000"/>
              <a:gd name="connsiteX8" fmla="*/ 3412194 w 7587887"/>
              <a:gd name="connsiteY8" fmla="*/ 4105584 h 6858000"/>
              <a:gd name="connsiteX9" fmla="*/ 2595576 w 7587887"/>
              <a:gd name="connsiteY9" fmla="*/ 3171354 h 6858000"/>
              <a:gd name="connsiteX10" fmla="*/ 2241989 w 7587887"/>
              <a:gd name="connsiteY10" fmla="*/ 2446593 h 6858000"/>
              <a:gd name="connsiteX11" fmla="*/ 1113878 w 7587887"/>
              <a:gd name="connsiteY11" fmla="*/ 1834945 h 6858000"/>
              <a:gd name="connsiteX12" fmla="*/ 82583 w 7587887"/>
              <a:gd name="connsiteY12" fmla="*/ 1101805 h 6858000"/>
              <a:gd name="connsiteX13" fmla="*/ 166771 w 7587887"/>
              <a:gd name="connsiteY13" fmla="*/ 75409 h 6858000"/>
              <a:gd name="connsiteX14" fmla="*/ 208864 w 7587887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87887" h="6858000">
                <a:moveTo>
                  <a:pt x="208864" y="0"/>
                </a:moveTo>
                <a:cubicBezTo>
                  <a:pt x="208864" y="0"/>
                  <a:pt x="208864" y="0"/>
                  <a:pt x="7587887" y="0"/>
                </a:cubicBezTo>
                <a:lnTo>
                  <a:pt x="7587887" y="6858000"/>
                </a:lnTo>
                <a:cubicBezTo>
                  <a:pt x="7587887" y="6858000"/>
                  <a:pt x="7587887" y="6858000"/>
                  <a:pt x="4098321" y="6858000"/>
                </a:cubicBezTo>
                <a:cubicBezTo>
                  <a:pt x="4182508" y="6610827"/>
                  <a:pt x="4338255" y="6388791"/>
                  <a:pt x="4527676" y="6204458"/>
                </a:cubicBezTo>
                <a:cubicBezTo>
                  <a:pt x="4704469" y="6032694"/>
                  <a:pt x="4914938" y="5877687"/>
                  <a:pt x="5020172" y="5655651"/>
                </a:cubicBezTo>
                <a:cubicBezTo>
                  <a:pt x="5154872" y="5370774"/>
                  <a:pt x="5083313" y="5010488"/>
                  <a:pt x="4885473" y="4759125"/>
                </a:cubicBezTo>
                <a:cubicBezTo>
                  <a:pt x="4687632" y="4511953"/>
                  <a:pt x="4388767" y="4356946"/>
                  <a:pt x="4081483" y="4277348"/>
                </a:cubicBezTo>
                <a:cubicBezTo>
                  <a:pt x="3858387" y="4218697"/>
                  <a:pt x="3622662" y="4197750"/>
                  <a:pt x="3412194" y="4105584"/>
                </a:cubicBezTo>
                <a:cubicBezTo>
                  <a:pt x="3020722" y="3938009"/>
                  <a:pt x="2763951" y="3560965"/>
                  <a:pt x="2595576" y="3171354"/>
                </a:cubicBezTo>
                <a:cubicBezTo>
                  <a:pt x="2490342" y="2919992"/>
                  <a:pt x="2410364" y="2656061"/>
                  <a:pt x="2241989" y="2446593"/>
                </a:cubicBezTo>
                <a:cubicBezTo>
                  <a:pt x="1972590" y="2107254"/>
                  <a:pt x="1526396" y="1973194"/>
                  <a:pt x="1113878" y="1834945"/>
                </a:cubicBezTo>
                <a:cubicBezTo>
                  <a:pt x="705570" y="1692506"/>
                  <a:pt x="267795" y="1495606"/>
                  <a:pt x="82583" y="1101805"/>
                </a:cubicBezTo>
                <a:cubicBezTo>
                  <a:pt x="-64745" y="779223"/>
                  <a:pt x="-1604" y="389612"/>
                  <a:pt x="166771" y="75409"/>
                </a:cubicBezTo>
                <a:cubicBezTo>
                  <a:pt x="183608" y="50273"/>
                  <a:pt x="196236" y="25136"/>
                  <a:pt x="20886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1" cy="2512952"/>
          </a:xfrm>
          <a:custGeom>
            <a:avLst/>
            <a:gdLst>
              <a:gd name="connsiteX0" fmla="*/ 0 w 12192001"/>
              <a:gd name="connsiteY0" fmla="*/ 0 h 2512952"/>
              <a:gd name="connsiteX1" fmla="*/ 12192001 w 12192001"/>
              <a:gd name="connsiteY1" fmla="*/ 0 h 2512952"/>
              <a:gd name="connsiteX2" fmla="*/ 12192001 w 12192001"/>
              <a:gd name="connsiteY2" fmla="*/ 1399768 h 2512952"/>
              <a:gd name="connsiteX3" fmla="*/ 11551101 w 12192001"/>
              <a:gd name="connsiteY3" fmla="*/ 1763961 h 2512952"/>
              <a:gd name="connsiteX4" fmla="*/ 10328920 w 12192001"/>
              <a:gd name="connsiteY4" fmla="*/ 2226328 h 2512952"/>
              <a:gd name="connsiteX5" fmla="*/ 5410387 w 12192001"/>
              <a:gd name="connsiteY5" fmla="*/ 2238996 h 2512952"/>
              <a:gd name="connsiteX6" fmla="*/ 812303 w 12192001"/>
              <a:gd name="connsiteY6" fmla="*/ 902565 h 2512952"/>
              <a:gd name="connsiteX7" fmla="*/ 156499 w 12192001"/>
              <a:gd name="connsiteY7" fmla="*/ 817059 h 2512952"/>
              <a:gd name="connsiteX8" fmla="*/ 0 w 12192001"/>
              <a:gd name="connsiteY8" fmla="*/ 779056 h 2512952"/>
              <a:gd name="connsiteX9" fmla="*/ 0 w 12192001"/>
              <a:gd name="connsiteY9" fmla="*/ 0 h 251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2512952">
                <a:moveTo>
                  <a:pt x="0" y="0"/>
                </a:moveTo>
                <a:cubicBezTo>
                  <a:pt x="0" y="0"/>
                  <a:pt x="0" y="0"/>
                  <a:pt x="12192001" y="0"/>
                </a:cubicBezTo>
                <a:cubicBezTo>
                  <a:pt x="12192001" y="0"/>
                  <a:pt x="12192001" y="0"/>
                  <a:pt x="12192001" y="1399768"/>
                </a:cubicBezTo>
                <a:cubicBezTo>
                  <a:pt x="12005692" y="1529611"/>
                  <a:pt x="11789575" y="1649953"/>
                  <a:pt x="11551101" y="1763961"/>
                </a:cubicBezTo>
                <a:cubicBezTo>
                  <a:pt x="11193389" y="1941308"/>
                  <a:pt x="10790964" y="2102819"/>
                  <a:pt x="10328920" y="2226328"/>
                </a:cubicBezTo>
                <a:cubicBezTo>
                  <a:pt x="8875717" y="2619024"/>
                  <a:pt x="6915756" y="2593688"/>
                  <a:pt x="5410387" y="2238996"/>
                </a:cubicBezTo>
                <a:cubicBezTo>
                  <a:pt x="3778328" y="1852634"/>
                  <a:pt x="2615765" y="1111580"/>
                  <a:pt x="812303" y="902565"/>
                </a:cubicBezTo>
                <a:cubicBezTo>
                  <a:pt x="588734" y="877230"/>
                  <a:pt x="357712" y="861396"/>
                  <a:pt x="156499" y="817059"/>
                </a:cubicBezTo>
                <a:cubicBezTo>
                  <a:pt x="96880" y="807558"/>
                  <a:pt x="44714" y="794891"/>
                  <a:pt x="0" y="779056"/>
                </a:cubicBezTo>
                <a:cubicBezTo>
                  <a:pt x="0" y="779056"/>
                  <a:pt x="0" y="779056"/>
                  <a:pt x="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92395" y="1964770"/>
            <a:ext cx="5130032" cy="3698615"/>
          </a:xfrm>
          <a:custGeom>
            <a:avLst/>
            <a:gdLst>
              <a:gd name="connsiteX0" fmla="*/ 0 w 5130032"/>
              <a:gd name="connsiteY0" fmla="*/ 0 h 3698615"/>
              <a:gd name="connsiteX1" fmla="*/ 5130032 w 5130032"/>
              <a:gd name="connsiteY1" fmla="*/ 0 h 3698615"/>
              <a:gd name="connsiteX2" fmla="*/ 5130032 w 5130032"/>
              <a:gd name="connsiteY2" fmla="*/ 3698615 h 3698615"/>
              <a:gd name="connsiteX3" fmla="*/ 0 w 5130032"/>
              <a:gd name="connsiteY3" fmla="*/ 3698615 h 369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0032" h="3698615">
                <a:moveTo>
                  <a:pt x="0" y="0"/>
                </a:moveTo>
                <a:lnTo>
                  <a:pt x="5130032" y="0"/>
                </a:lnTo>
                <a:lnTo>
                  <a:pt x="5130032" y="3698615"/>
                </a:lnTo>
                <a:lnTo>
                  <a:pt x="0" y="36986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BDE734B8-645F-1148-BD1A-6D32A141822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29545C54-9644-5C4F-8F3D-601E5C2C735B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40" name="Rectangle 39"/>
          <p:cNvSpPr/>
          <p:nvPr/>
        </p:nvSpPr>
        <p:spPr>
          <a:xfrm>
            <a:off x="686552" y="5657626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8" name="Freeform 5"/>
          <p:cNvSpPr/>
          <p:nvPr/>
        </p:nvSpPr>
        <p:spPr bwMode="auto">
          <a:xfrm>
            <a:off x="4478020" y="0"/>
            <a:ext cx="7713980" cy="6858000"/>
          </a:xfrm>
          <a:custGeom>
            <a:avLst/>
            <a:gdLst>
              <a:gd name="T0" fmla="*/ 1818 w 1818"/>
              <a:gd name="T1" fmla="*/ 0 h 1637"/>
              <a:gd name="T2" fmla="*/ 65 w 1818"/>
              <a:gd name="T3" fmla="*/ 0 h 1637"/>
              <a:gd name="T4" fmla="*/ 55 w 1818"/>
              <a:gd name="T5" fmla="*/ 18 h 1637"/>
              <a:gd name="T6" fmla="*/ 35 w 1818"/>
              <a:gd name="T7" fmla="*/ 263 h 1637"/>
              <a:gd name="T8" fmla="*/ 280 w 1818"/>
              <a:gd name="T9" fmla="*/ 438 h 1637"/>
              <a:gd name="T10" fmla="*/ 548 w 1818"/>
              <a:gd name="T11" fmla="*/ 584 h 1637"/>
              <a:gd name="T12" fmla="*/ 632 w 1818"/>
              <a:gd name="T13" fmla="*/ 757 h 1637"/>
              <a:gd name="T14" fmla="*/ 826 w 1818"/>
              <a:gd name="T15" fmla="*/ 980 h 1637"/>
              <a:gd name="T16" fmla="*/ 985 w 1818"/>
              <a:gd name="T17" fmla="*/ 1021 h 1637"/>
              <a:gd name="T18" fmla="*/ 1176 w 1818"/>
              <a:gd name="T19" fmla="*/ 1136 h 1637"/>
              <a:gd name="T20" fmla="*/ 1208 w 1818"/>
              <a:gd name="T21" fmla="*/ 1350 h 1637"/>
              <a:gd name="T22" fmla="*/ 1091 w 1818"/>
              <a:gd name="T23" fmla="*/ 1481 h 1637"/>
              <a:gd name="T24" fmla="*/ 989 w 1818"/>
              <a:gd name="T25" fmla="*/ 1637 h 1637"/>
              <a:gd name="T26" fmla="*/ 1818 w 1818"/>
              <a:gd name="T27" fmla="*/ 1637 h 1637"/>
              <a:gd name="T28" fmla="*/ 1818 w 1818"/>
              <a:gd name="T29" fmla="*/ 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8" h="1637">
                <a:moveTo>
                  <a:pt x="1818" y="0"/>
                </a:moveTo>
                <a:cubicBezTo>
                  <a:pt x="65" y="0"/>
                  <a:pt x="65" y="0"/>
                  <a:pt x="65" y="0"/>
                </a:cubicBezTo>
                <a:cubicBezTo>
                  <a:pt x="62" y="6"/>
                  <a:pt x="59" y="12"/>
                  <a:pt x="55" y="18"/>
                </a:cubicBezTo>
                <a:cubicBezTo>
                  <a:pt x="15" y="93"/>
                  <a:pt x="0" y="186"/>
                  <a:pt x="35" y="263"/>
                </a:cubicBezTo>
                <a:cubicBezTo>
                  <a:pt x="79" y="357"/>
                  <a:pt x="183" y="404"/>
                  <a:pt x="280" y="438"/>
                </a:cubicBezTo>
                <a:cubicBezTo>
                  <a:pt x="378" y="471"/>
                  <a:pt x="484" y="503"/>
                  <a:pt x="548" y="584"/>
                </a:cubicBezTo>
                <a:cubicBezTo>
                  <a:pt x="588" y="634"/>
                  <a:pt x="607" y="697"/>
                  <a:pt x="632" y="757"/>
                </a:cubicBezTo>
                <a:cubicBezTo>
                  <a:pt x="672" y="850"/>
                  <a:pt x="733" y="940"/>
                  <a:pt x="826" y="980"/>
                </a:cubicBezTo>
                <a:cubicBezTo>
                  <a:pt x="876" y="1002"/>
                  <a:pt x="932" y="1007"/>
                  <a:pt x="985" y="1021"/>
                </a:cubicBezTo>
                <a:cubicBezTo>
                  <a:pt x="1058" y="1040"/>
                  <a:pt x="1129" y="1077"/>
                  <a:pt x="1176" y="1136"/>
                </a:cubicBezTo>
                <a:cubicBezTo>
                  <a:pt x="1223" y="1196"/>
                  <a:pt x="1240" y="1282"/>
                  <a:pt x="1208" y="1350"/>
                </a:cubicBezTo>
                <a:cubicBezTo>
                  <a:pt x="1183" y="1403"/>
                  <a:pt x="1133" y="1440"/>
                  <a:pt x="1091" y="1481"/>
                </a:cubicBezTo>
                <a:cubicBezTo>
                  <a:pt x="1046" y="1525"/>
                  <a:pt x="1009" y="1578"/>
                  <a:pt x="989" y="1637"/>
                </a:cubicBezTo>
                <a:cubicBezTo>
                  <a:pt x="1818" y="1637"/>
                  <a:pt x="1818" y="1637"/>
                  <a:pt x="1818" y="1637"/>
                </a:cubicBezTo>
                <a:lnTo>
                  <a:pt x="1818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6599183" y="2891620"/>
            <a:ext cx="3010830" cy="2497873"/>
          </a:xfrm>
          <a:custGeom>
            <a:avLst/>
            <a:gdLst>
              <a:gd name="connsiteX0" fmla="*/ 1973766 w 3010830"/>
              <a:gd name="connsiteY0" fmla="*/ 0 h 2497873"/>
              <a:gd name="connsiteX1" fmla="*/ 0 w 3010830"/>
              <a:gd name="connsiteY1" fmla="*/ 2497873 h 2497873"/>
              <a:gd name="connsiteX2" fmla="*/ 3010830 w 3010830"/>
              <a:gd name="connsiteY2" fmla="*/ 1761892 h 2497873"/>
              <a:gd name="connsiteX3" fmla="*/ 1973766 w 3010830"/>
              <a:gd name="connsiteY3" fmla="*/ 0 h 249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0" h="2497873">
                <a:moveTo>
                  <a:pt x="1973766" y="0"/>
                </a:moveTo>
                <a:lnTo>
                  <a:pt x="0" y="2497873"/>
                </a:lnTo>
                <a:lnTo>
                  <a:pt x="3010830" y="1761892"/>
                </a:lnTo>
                <a:lnTo>
                  <a:pt x="1973766" y="0"/>
                </a:lnTo>
                <a:close/>
              </a:path>
            </a:pathLst>
          </a:cu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8398056" y="2754352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45405" y="5252225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9482217" y="4580777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23933" y="5252828"/>
            <a:ext cx="81863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tx2">
                  <a:lumMod val="40000"/>
                  <a:lumOff val="6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60859" y="2416021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/>
                </a:solidFill>
                <a:latin typeface="+mn-ea"/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65729" y="4549104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cs typeface="Inter" panose="0200050300000002000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1621" y="5722696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45334" y="5866279"/>
            <a:ext cx="1" cy="99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97205" y="1437005"/>
            <a:ext cx="6970395" cy="395224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5400" b="1" dirty="0">
                <a:solidFill>
                  <a:schemeClr val="accent1"/>
                </a:solidFill>
                <a:latin typeface="Montserrat" pitchFamily="2" charset="0"/>
                <a:ea typeface="+mj-ea"/>
                <a:cs typeface="Inter Black" panose="02000503000000020004" charset="0"/>
              </a:rPr>
              <a:t>CHURN PREDICTION FOR</a:t>
            </a:r>
            <a:endParaRPr kumimoji="1" lang="en-US" altLang="zh-CN" sz="5400" b="1" dirty="0">
              <a:solidFill>
                <a:schemeClr val="accent1"/>
              </a:solidFill>
              <a:latin typeface="Montserrat" pitchFamily="2" charset="0"/>
              <a:ea typeface="+mj-ea"/>
              <a:cs typeface="Inter Black" panose="02000503000000020004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5400" b="1" dirty="0">
                <a:latin typeface="Montserrat" pitchFamily="2" charset="0"/>
                <a:ea typeface="+mj-ea"/>
                <a:cs typeface="Inter Black" panose="02000503000000020004" charset="0"/>
              </a:rPr>
              <a:t>TELECOM COMPANY</a:t>
            </a:r>
            <a:endParaRPr kumimoji="1" lang="en-US" altLang="zh-CN" sz="5400" b="1" dirty="0">
              <a:latin typeface="Montserrat" pitchFamily="2" charset="0"/>
              <a:ea typeface="+mj-ea"/>
              <a:cs typeface="Inter Black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占位符 5" descr="C:\Users\Admin\Pictures\Screenshots\churn\Screenshot 2023-08-25 212417.pngScreenshot 2023-08-25 212417"/>
          <p:cNvPicPr>
            <a:picLocks noChangeAspect="1"/>
          </p:cNvPicPr>
          <p:nvPr/>
        </p:nvPicPr>
        <p:blipFill>
          <a:blip r:embed="rId1"/>
          <a:srcRect l="2842" r="2842"/>
          <a:stretch>
            <a:fillRect/>
          </a:stretch>
        </p:blipFill>
        <p:spPr>
          <a:xfrm>
            <a:off x="4760188" y="902970"/>
            <a:ext cx="7607707" cy="5659216"/>
          </a:xfrm>
          <a:prstGeom prst="rect">
            <a:avLst/>
          </a:prstGeom>
        </p:spPr>
      </p:pic>
      <p:sp>
        <p:nvSpPr>
          <p:cNvPr id="31" name="TextBox 5"/>
          <p:cNvSpPr txBox="1"/>
          <p:nvPr/>
        </p:nvSpPr>
        <p:spPr>
          <a:xfrm>
            <a:off x="3096895" y="358140"/>
            <a:ext cx="5219700" cy="907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>
                <a:latin typeface="Montserrat" pitchFamily="2" charset="0"/>
                <a:cs typeface="Inter" panose="02000503000000020004" charset="0"/>
              </a:rPr>
              <a:t>BAR GRAPH</a:t>
            </a:r>
            <a:endParaRPr lang="en-US" altLang="zh-CN" dirty="0"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99" name="TextBox 4"/>
          <p:cNvSpPr txBox="1"/>
          <p:nvPr/>
        </p:nvSpPr>
        <p:spPr>
          <a:xfrm flipH="1">
            <a:off x="664987" y="4870546"/>
            <a:ext cx="1753798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cs typeface="Inter" panose="02000503000000020004" charset="0"/>
              </a:rPr>
              <a:t>Presentations are communication tools.</a:t>
            </a:r>
            <a:endParaRPr lang="en-US" sz="2000" dirty="0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64987" y="1255624"/>
            <a:ext cx="3802380" cy="51136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The difference between the group rates for both females and males is quite small which doesn’t help us identify whether they will churn.</a:t>
            </a:r>
            <a:endParaRPr lang="zh-CN" altLang="en-US" sz="1400" dirty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endParaRPr lang="en-US" altLang="zh-CN" sz="1400" dirty="0">
              <a:latin typeface="Montserrat" pitchFamily="2" charset="0"/>
              <a:cs typeface="Inter" panose="02000503000000020004" charset="0"/>
            </a:endParaRPr>
          </a:p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 dirty="0" smtClean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P</a:t>
            </a:r>
            <a:r>
              <a:rPr lang="zh-CN" altLang="en-US" sz="1400" dirty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eople with a partner churn less than people with no partner.</a:t>
            </a:r>
            <a:endParaRPr lang="zh-CN" altLang="en-US" sz="1400" dirty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endParaRPr lang="en-US" altLang="zh-CN" sz="1400" dirty="0" smtClean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 dirty="0" smtClean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c</a:t>
            </a:r>
            <a:r>
              <a:rPr lang="zh-CN" altLang="en-US" sz="1400" dirty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lients with no dependents are more likely </a:t>
            </a:r>
            <a:r>
              <a:rPr lang="en-US" altLang="zh-CN" sz="1400" dirty="0" smtClean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to turn</a:t>
            </a:r>
            <a:r>
              <a:rPr lang="zh-CN" altLang="en-US" sz="1400" dirty="0" smtClean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than the dependent clients</a:t>
            </a:r>
            <a:endParaRPr lang="zh-CN" altLang="en-US" sz="1400" dirty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endParaRPr lang="en-US" altLang="zh-CN" sz="1400" dirty="0" smtClean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 dirty="0" smtClean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S</a:t>
            </a:r>
            <a:r>
              <a:rPr lang="zh-CN" altLang="en-US" sz="1400" dirty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enior citizens </a:t>
            </a:r>
            <a:r>
              <a:rPr lang="en-US" altLang="zh-CN" sz="1400" dirty="0" smtClean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are</a:t>
            </a:r>
            <a:r>
              <a:rPr lang="zh-CN" altLang="en-US" sz="1400" dirty="0" smtClean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more likely churn than nonseniors.</a:t>
            </a:r>
            <a:endParaRPr lang="zh-CN" altLang="en-US" sz="1400" dirty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endParaRPr lang="en-US" altLang="zh-CN" sz="1400" dirty="0" smtClean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1400" dirty="0" smtClean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Internet</a:t>
            </a:r>
            <a:r>
              <a:rPr lang="zh-CN" altLang="en-US" sz="1400" dirty="0" smtClean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service fiber optics users more likely to churn than others</a:t>
            </a:r>
            <a:endParaRPr lang="zh-CN" altLang="en-US" sz="1400" dirty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</p:txBody>
      </p:sp>
      <p:cxnSp>
        <p:nvCxnSpPr>
          <p:cNvPr id="2" name="Straight Connector 41"/>
          <p:cNvCxnSpPr/>
          <p:nvPr/>
        </p:nvCxnSpPr>
        <p:spPr>
          <a:xfrm>
            <a:off x="8070876" y="4037868"/>
            <a:ext cx="0" cy="2645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8"/>
          <p:cNvSpPr/>
          <p:nvPr/>
        </p:nvSpPr>
        <p:spPr>
          <a:xfrm>
            <a:off x="7977156" y="3850777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27" name="六边形 126"/>
          <p:cNvSpPr/>
          <p:nvPr/>
        </p:nvSpPr>
        <p:spPr>
          <a:xfrm>
            <a:off x="4563110" y="382905"/>
            <a:ext cx="7459345" cy="6539865"/>
          </a:xfrm>
          <a:prstGeom prst="round1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cs typeface="Inter" panose="02000503000000020004" charset="0"/>
            </a:endParaRPr>
          </a:p>
        </p:txBody>
      </p:sp>
      <p:sp>
        <p:nvSpPr>
          <p:cNvPr id="130" name="Oval 32"/>
          <p:cNvSpPr/>
          <p:nvPr/>
        </p:nvSpPr>
        <p:spPr>
          <a:xfrm>
            <a:off x="9476740" y="1737995"/>
            <a:ext cx="245110" cy="18288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1" name="Oval 33"/>
          <p:cNvSpPr/>
          <p:nvPr/>
        </p:nvSpPr>
        <p:spPr>
          <a:xfrm>
            <a:off x="6073775" y="4970145"/>
            <a:ext cx="122555" cy="14478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161355" y="383006"/>
            <a:ext cx="36086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200" b="1" dirty="0">
                <a:latin typeface="Montserrat" pitchFamily="2" charset="0"/>
                <a:ea typeface="+mj-ea"/>
                <a:cs typeface="Inter Black" panose="02000503000000020004" charset="0"/>
              </a:rPr>
              <a:t>BAR GRAPH</a:t>
            </a:r>
            <a:endParaRPr lang="en-US" altLang="zh-CN" sz="4200" b="1" dirty="0">
              <a:latin typeface="Montserrat" pitchFamily="2" charset="0"/>
              <a:ea typeface="+mj-ea"/>
              <a:cs typeface="Inter Black" panose="02000503000000020004" charset="0"/>
            </a:endParaRPr>
          </a:p>
        </p:txBody>
      </p:sp>
      <p:sp>
        <p:nvSpPr>
          <p:cNvPr id="3" name="TextBox 35"/>
          <p:cNvSpPr txBox="1"/>
          <p:nvPr>
            <p:custDataLst>
              <p:tags r:id="rId3"/>
            </p:custDataLst>
          </p:nvPr>
        </p:nvSpPr>
        <p:spPr>
          <a:xfrm>
            <a:off x="4563412" y="5264215"/>
            <a:ext cx="81863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tx2">
                  <a:lumMod val="40000"/>
                  <a:lumOff val="6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4" name="TextBox 36"/>
          <p:cNvSpPr txBox="1"/>
          <p:nvPr>
            <p:custDataLst>
              <p:tags r:id="rId4"/>
            </p:custDataLst>
          </p:nvPr>
        </p:nvSpPr>
        <p:spPr>
          <a:xfrm>
            <a:off x="6900338" y="2427408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/>
                </a:solidFill>
                <a:latin typeface="+mn-ea"/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5" name="TextBox 37"/>
          <p:cNvSpPr txBox="1"/>
          <p:nvPr>
            <p:custDataLst>
              <p:tags r:id="rId5"/>
            </p:custDataLst>
          </p:nvPr>
        </p:nvSpPr>
        <p:spPr>
          <a:xfrm>
            <a:off x="8705208" y="4560491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cs typeface="Inter" panose="02000503000000020004" charset="0"/>
            </a:endParaRPr>
          </a:p>
        </p:txBody>
      </p:sp>
      <p:sp>
        <p:nvSpPr>
          <p:cNvPr id="8" name="Oval 34"/>
          <p:cNvSpPr/>
          <p:nvPr/>
        </p:nvSpPr>
        <p:spPr>
          <a:xfrm>
            <a:off x="9534525" y="5114925"/>
            <a:ext cx="187325" cy="14605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9" name="Oval 33"/>
          <p:cNvSpPr/>
          <p:nvPr/>
        </p:nvSpPr>
        <p:spPr>
          <a:xfrm>
            <a:off x="5995670" y="1920875"/>
            <a:ext cx="200660" cy="1397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26440" y="2195195"/>
            <a:ext cx="3802380" cy="32651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Clients with no tech support are churn more than those who do</a:t>
            </a:r>
            <a:endParaRPr lang="zh-CN" altLang="en-US" dirty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Clients with month-to-month contract are more likely to churn</a:t>
            </a:r>
            <a:endParaRPr lang="zh-CN" altLang="en-US" dirty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Clients with no onlinesecurityt are churn more than those who do</a:t>
            </a:r>
            <a:endParaRPr lang="zh-CN" altLang="en-US" dirty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indent="-34290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1"/>
                </a:solidFill>
                <a:latin typeface="Montserrat" pitchFamily="2" charset="0"/>
                <a:cs typeface="Inter" panose="02000503000000020004" charset="0"/>
              </a:rPr>
              <a:t>Clients with no Deviceprotection are churn more than those who do</a:t>
            </a:r>
            <a:endParaRPr lang="zh-CN" altLang="en-US" dirty="0">
              <a:solidFill>
                <a:schemeClr val="tx1"/>
              </a:solidFill>
              <a:latin typeface="Montserrat" pitchFamily="2" charset="0"/>
              <a:cs typeface="Inter" panose="02000503000000020004" charset="0"/>
            </a:endParaRPr>
          </a:p>
        </p:txBody>
      </p:sp>
      <p:cxnSp>
        <p:nvCxnSpPr>
          <p:cNvPr id="11" name="Straight Connector 41"/>
          <p:cNvCxnSpPr/>
          <p:nvPr/>
        </p:nvCxnSpPr>
        <p:spPr>
          <a:xfrm>
            <a:off x="4770146" y="338993"/>
            <a:ext cx="7421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1"/>
          <p:cNvCxnSpPr/>
          <p:nvPr/>
        </p:nvCxnSpPr>
        <p:spPr>
          <a:xfrm>
            <a:off x="2271421" y="1165128"/>
            <a:ext cx="0" cy="1029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11615400" y="13089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52425" y="2173605"/>
            <a:ext cx="4432300" cy="2715260"/>
          </a:xfrm>
        </p:spPr>
        <p:txBody>
          <a:bodyPr/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1800" dirty="0">
                <a:latin typeface="Montserrat" pitchFamily="2" charset="0"/>
              </a:rPr>
              <a:t>We found outliers in exiting customers which is out of whiskers. An Outlier is an observation that is numerically distant from the rest of the data.</a:t>
            </a:r>
            <a:endParaRPr lang="en-US" sz="1800" dirty="0">
              <a:latin typeface="Montserrat" pitchFamily="2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六边形 126"/>
          <p:cNvSpPr/>
          <p:nvPr/>
        </p:nvSpPr>
        <p:spPr>
          <a:xfrm>
            <a:off x="4711700" y="672465"/>
            <a:ext cx="7480300" cy="62503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cs typeface="Inter" panose="02000503000000020004" charset="0"/>
            </a:endParaRPr>
          </a:p>
        </p:txBody>
      </p:sp>
      <p:sp>
        <p:nvSpPr>
          <p:cNvPr id="129" name="Freeform: Shape 31"/>
          <p:cNvSpPr/>
          <p:nvPr/>
        </p:nvSpPr>
        <p:spPr>
          <a:xfrm>
            <a:off x="5507547" y="2888402"/>
            <a:ext cx="3010830" cy="2497873"/>
          </a:xfrm>
          <a:custGeom>
            <a:avLst/>
            <a:gdLst>
              <a:gd name="connsiteX0" fmla="*/ 1973766 w 3010830"/>
              <a:gd name="connsiteY0" fmla="*/ 0 h 2497873"/>
              <a:gd name="connsiteX1" fmla="*/ 0 w 3010830"/>
              <a:gd name="connsiteY1" fmla="*/ 2497873 h 2497873"/>
              <a:gd name="connsiteX2" fmla="*/ 3010830 w 3010830"/>
              <a:gd name="connsiteY2" fmla="*/ 1761892 h 2497873"/>
              <a:gd name="connsiteX3" fmla="*/ 1973766 w 3010830"/>
              <a:gd name="connsiteY3" fmla="*/ 0 h 249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0" h="2497873">
                <a:moveTo>
                  <a:pt x="1973766" y="0"/>
                </a:moveTo>
                <a:lnTo>
                  <a:pt x="0" y="2497873"/>
                </a:lnTo>
                <a:lnTo>
                  <a:pt x="3010830" y="1761892"/>
                </a:lnTo>
                <a:lnTo>
                  <a:pt x="1973766" y="0"/>
                </a:lnTo>
                <a:close/>
              </a:path>
            </a:pathLst>
          </a:cu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0" name="Oval 32"/>
          <p:cNvSpPr/>
          <p:nvPr/>
        </p:nvSpPr>
        <p:spPr>
          <a:xfrm>
            <a:off x="7337535" y="2765739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1" name="Oval 33"/>
          <p:cNvSpPr/>
          <p:nvPr/>
        </p:nvSpPr>
        <p:spPr>
          <a:xfrm>
            <a:off x="5384884" y="5263612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2" name="Oval 34"/>
          <p:cNvSpPr/>
          <p:nvPr/>
        </p:nvSpPr>
        <p:spPr>
          <a:xfrm>
            <a:off x="8421696" y="4592164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52365" y="1060551"/>
            <a:ext cx="3097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200" b="1" dirty="0">
                <a:latin typeface="Montserrat" pitchFamily="2" charset="0"/>
                <a:ea typeface="+mj-ea"/>
                <a:cs typeface="Inter Black" panose="02000503000000020004" charset="0"/>
              </a:rPr>
              <a:t>BOX PLOT</a:t>
            </a:r>
            <a:endParaRPr lang="en-US" altLang="zh-CN" sz="4200" b="1" dirty="0">
              <a:latin typeface="Montserrat" pitchFamily="2" charset="0"/>
              <a:ea typeface="+mj-ea"/>
              <a:cs typeface="Inter Black" panose="02000503000000020004" charset="0"/>
            </a:endParaRPr>
          </a:p>
        </p:txBody>
      </p:sp>
      <p:sp>
        <p:nvSpPr>
          <p:cNvPr id="3" name="TextBox 35"/>
          <p:cNvSpPr txBox="1"/>
          <p:nvPr>
            <p:custDataLst>
              <p:tags r:id="rId3"/>
            </p:custDataLst>
          </p:nvPr>
        </p:nvSpPr>
        <p:spPr>
          <a:xfrm>
            <a:off x="4563412" y="5264215"/>
            <a:ext cx="81863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tx2">
                  <a:lumMod val="40000"/>
                  <a:lumOff val="6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4" name="TextBox 36"/>
          <p:cNvSpPr txBox="1"/>
          <p:nvPr>
            <p:custDataLst>
              <p:tags r:id="rId4"/>
            </p:custDataLst>
          </p:nvPr>
        </p:nvSpPr>
        <p:spPr>
          <a:xfrm>
            <a:off x="6900338" y="2427408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/>
                </a:solidFill>
                <a:latin typeface="+mn-ea"/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5" name="TextBox 37"/>
          <p:cNvSpPr txBox="1"/>
          <p:nvPr>
            <p:custDataLst>
              <p:tags r:id="rId5"/>
            </p:custDataLst>
          </p:nvPr>
        </p:nvSpPr>
        <p:spPr>
          <a:xfrm>
            <a:off x="8705208" y="4560491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cs typeface="Inter" panose="020005030000000200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creenshot 2023-08-26 001402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160" y="847725"/>
            <a:ext cx="12165330" cy="5939155"/>
          </a:xfrm>
          <a:prstGeom prst="rect">
            <a:avLst/>
          </a:prstGeom>
        </p:spPr>
      </p:pic>
      <p:sp>
        <p:nvSpPr>
          <p:cNvPr id="31" name="TextBox 5"/>
          <p:cNvSpPr txBox="1"/>
          <p:nvPr/>
        </p:nvSpPr>
        <p:spPr>
          <a:xfrm>
            <a:off x="308078" y="158901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en-US" altLang="zh-CN" dirty="0">
                <a:latin typeface="Montserrat" pitchFamily="2" charset="0"/>
                <a:cs typeface="Inter" panose="02000503000000020004" charset="0"/>
              </a:rPr>
              <a:t>HEAT MAP</a:t>
            </a:r>
            <a:endParaRPr lang="en-US" altLang="zh-CN" dirty="0"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50309" y="3847666"/>
            <a:ext cx="1688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Inter" panose="02000503000000020004" charset="0"/>
              </a:rPr>
              <a:t>Your Title Here </a:t>
            </a:r>
            <a:endParaRPr kumimoji="1" lang="zh-CN" altLang="en-US" b="1" dirty="0">
              <a:solidFill>
                <a:schemeClr val="accent1"/>
              </a:solidFill>
              <a:latin typeface="+mj-ea"/>
              <a:ea typeface="+mj-ea"/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2666086" y="404646"/>
            <a:ext cx="68598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Montserrat" pitchFamily="2" charset="0"/>
                <a:cs typeface="Inter" panose="02000503000000020004" charset="0"/>
              </a:rPr>
              <a:t>UNDERSTANDING IMPORTANT VARIABLES</a:t>
            </a:r>
            <a:endParaRPr lang="en-US" altLang="zh-CN" dirty="0"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16680" y="1656220"/>
            <a:ext cx="5075288" cy="4195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1665" y="1656080"/>
            <a:ext cx="5075555" cy="505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4511" y="2139226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SeniorCitizen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: whether the customer is a senior citizen (0/1)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1172930" y="2219636"/>
            <a:ext cx="315913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11" name="任意形状 11"/>
          <p:cNvSpPr>
            <a:spLocks noChangeAspect="1"/>
          </p:cNvSpPr>
          <p:nvPr/>
        </p:nvSpPr>
        <p:spPr>
          <a:xfrm>
            <a:off x="1244917" y="230638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67331" y="2139226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OnlineSecurity: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if online security is enabled (yes/no/no internet)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6635750" y="2219636"/>
            <a:ext cx="315913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Inter" panose="02000503000000020004" charset="0"/>
            </a:endParaRPr>
          </a:p>
        </p:txBody>
      </p:sp>
      <p:sp>
        <p:nvSpPr>
          <p:cNvPr id="15" name="任意形状 14"/>
          <p:cNvSpPr>
            <a:spLocks noChangeAspect="1"/>
          </p:cNvSpPr>
          <p:nvPr/>
        </p:nvSpPr>
        <p:spPr>
          <a:xfrm>
            <a:off x="6721825" y="2306386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1174518" y="3170193"/>
            <a:ext cx="314325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88807" y="3100098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Tenure: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number of months since the start of the contract.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18" name="任意形状 66"/>
          <p:cNvSpPr>
            <a:spLocks noChangeAspect="1"/>
          </p:cNvSpPr>
          <p:nvPr/>
        </p:nvSpPr>
        <p:spPr>
          <a:xfrm>
            <a:off x="1245711" y="3256943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6637338" y="3170193"/>
            <a:ext cx="314325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51627" y="3100098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OnlineBackup: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if online backup service is enabled (yes/no/no internet).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22" name="任意形状 67"/>
          <p:cNvSpPr>
            <a:spLocks noChangeAspect="1"/>
          </p:cNvSpPr>
          <p:nvPr/>
        </p:nvSpPr>
        <p:spPr>
          <a:xfrm>
            <a:off x="6722619" y="3256943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3" name="Oval 6"/>
          <p:cNvSpPr>
            <a:spLocks noChangeArrowheads="1"/>
          </p:cNvSpPr>
          <p:nvPr/>
        </p:nvSpPr>
        <p:spPr bwMode="auto">
          <a:xfrm>
            <a:off x="1174482" y="4122693"/>
            <a:ext cx="314325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88806" y="4060970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MonthlyCharges: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the amount charged monthly (numeric)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25" name="任意形状 68"/>
          <p:cNvSpPr>
            <a:spLocks noChangeAspect="1"/>
          </p:cNvSpPr>
          <p:nvPr/>
        </p:nvSpPr>
        <p:spPr>
          <a:xfrm>
            <a:off x="1245675" y="4209443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6637302" y="4122693"/>
            <a:ext cx="314325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51626" y="4060970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DeviceProtection: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if the device protection service is enabled (yes/no/no internet)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29" name="任意形状 69"/>
          <p:cNvSpPr>
            <a:spLocks noChangeAspect="1"/>
          </p:cNvSpPr>
          <p:nvPr/>
        </p:nvSpPr>
        <p:spPr>
          <a:xfrm>
            <a:off x="6722583" y="4209443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1172930" y="5083566"/>
            <a:ext cx="314325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87254" y="5021843"/>
            <a:ext cx="4192903" cy="58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TotalCharges: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the total amount charged (numeric)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33" name="任意形状 36"/>
          <p:cNvSpPr>
            <a:spLocks noChangeAspect="1"/>
          </p:cNvSpPr>
          <p:nvPr/>
        </p:nvSpPr>
        <p:spPr>
          <a:xfrm>
            <a:off x="1244123" y="517031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5" name="Oval 6"/>
          <p:cNvSpPr>
            <a:spLocks noChangeArrowheads="1"/>
          </p:cNvSpPr>
          <p:nvPr/>
        </p:nvSpPr>
        <p:spPr bwMode="auto">
          <a:xfrm>
            <a:off x="6635750" y="5083566"/>
            <a:ext cx="314325" cy="317500"/>
          </a:xfrm>
          <a:prstGeom prst="ellipse">
            <a:avLst/>
          </a:prstGeom>
          <a:solidFill>
            <a:srgbClr val="FF614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50074" y="5021843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TechSupport: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if the customer has tech support (yes/no/no internet)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37" name="任意形状 46"/>
          <p:cNvSpPr>
            <a:spLocks noChangeAspect="1"/>
          </p:cNvSpPr>
          <p:nvPr/>
        </p:nvSpPr>
        <p:spPr>
          <a:xfrm>
            <a:off x="6721031" y="5170316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6637740" y="2217731"/>
            <a:ext cx="315913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19" name="Oval 8"/>
          <p:cNvSpPr>
            <a:spLocks noChangeArrowheads="1"/>
          </p:cNvSpPr>
          <p:nvPr/>
        </p:nvSpPr>
        <p:spPr bwMode="auto">
          <a:xfrm>
            <a:off x="6633930" y="3161341"/>
            <a:ext cx="315913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6633930" y="4127176"/>
            <a:ext cx="315913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34" name="Oval 8"/>
          <p:cNvSpPr>
            <a:spLocks noChangeArrowheads="1"/>
          </p:cNvSpPr>
          <p:nvPr/>
        </p:nvSpPr>
        <p:spPr bwMode="auto">
          <a:xfrm>
            <a:off x="6633930" y="5084756"/>
            <a:ext cx="315913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38" name="任意形状 11"/>
          <p:cNvSpPr>
            <a:spLocks noChangeAspect="1"/>
          </p:cNvSpPr>
          <p:nvPr/>
        </p:nvSpPr>
        <p:spPr>
          <a:xfrm>
            <a:off x="6722427" y="2304481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任意形状 11"/>
          <p:cNvSpPr>
            <a:spLocks noChangeAspect="1"/>
          </p:cNvSpPr>
          <p:nvPr/>
        </p:nvSpPr>
        <p:spPr>
          <a:xfrm>
            <a:off x="6723062" y="325761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0" name="任意形状 11"/>
          <p:cNvSpPr>
            <a:spLocks noChangeAspect="1"/>
          </p:cNvSpPr>
          <p:nvPr/>
        </p:nvSpPr>
        <p:spPr>
          <a:xfrm>
            <a:off x="6721157" y="421392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1" name="任意形状 11"/>
          <p:cNvSpPr>
            <a:spLocks noChangeAspect="1"/>
          </p:cNvSpPr>
          <p:nvPr/>
        </p:nvSpPr>
        <p:spPr>
          <a:xfrm>
            <a:off x="6694487" y="517023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2" name="Oval 6"/>
          <p:cNvSpPr>
            <a:spLocks noChangeArrowheads="1"/>
          </p:cNvSpPr>
          <p:nvPr/>
        </p:nvSpPr>
        <p:spPr bwMode="auto">
          <a:xfrm>
            <a:off x="1189722" y="5854338"/>
            <a:ext cx="314325" cy="317500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43" name="任意形状 36"/>
          <p:cNvSpPr>
            <a:spLocks noChangeAspect="1"/>
          </p:cNvSpPr>
          <p:nvPr/>
        </p:nvSpPr>
        <p:spPr>
          <a:xfrm>
            <a:off x="1244123" y="5941841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4" name="文本框 31"/>
          <p:cNvSpPr txBox="1"/>
          <p:nvPr/>
        </p:nvSpPr>
        <p:spPr>
          <a:xfrm>
            <a:off x="1614254" y="5852423"/>
            <a:ext cx="4192903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Contract: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the type of contract (monthly/yearly/two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years)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</p:spTree>
  </p:cSld>
  <p:clrMapOvr>
    <a:masterClrMapping/>
  </p:clrMapOvr>
  <p:transition spd="slow">
    <p:wheel spokes="8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-294910" y="504690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dirty="0" smtClean="0">
                <a:latin typeface="Montserrat SemiBold" pitchFamily="2" charset="0"/>
                <a:cs typeface="Inter" panose="02000503000000020004" charset="0"/>
              </a:rPr>
              <a:t>LABEL ENCODING</a:t>
            </a:r>
            <a:endParaRPr lang="en-US" altLang="zh-CN" dirty="0">
              <a:latin typeface="Montserrat SemiBold" pitchFamily="2" charset="0"/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pic>
        <p:nvPicPr>
          <p:cNvPr id="97" name="图片占位符 5" descr="C:\Users\Admin\Pictures\Screenshots\churn\Screenshot 2023-08-26 121300.pngScreenshot 2023-08-26 121300"/>
          <p:cNvPicPr>
            <a:picLocks noChangeAspect="1"/>
          </p:cNvPicPr>
          <p:nvPr/>
        </p:nvPicPr>
        <p:blipFill>
          <a:blip r:embed="rId1"/>
          <a:srcRect l="1976" r="1976"/>
          <a:stretch>
            <a:fillRect/>
          </a:stretch>
        </p:blipFill>
        <p:spPr>
          <a:xfrm>
            <a:off x="4080222" y="1364880"/>
            <a:ext cx="7563992" cy="4304213"/>
          </a:xfrm>
          <a:prstGeom prst="rect">
            <a:avLst/>
          </a:prstGeom>
        </p:spPr>
      </p:pic>
      <p:sp>
        <p:nvSpPr>
          <p:cNvPr id="100" name="矩形 99"/>
          <p:cNvSpPr/>
          <p:nvPr/>
        </p:nvSpPr>
        <p:spPr>
          <a:xfrm>
            <a:off x="322580" y="1510665"/>
            <a:ext cx="3627013" cy="36315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N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w look at our target variable: churn. Currently, it’s categorical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that’s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why we use LABELENCODING.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  <a:p>
            <a:pPr marL="285750" indent="-28575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  <a:p>
            <a:pPr marL="285750" indent="-285750" algn="l">
              <a:lnSpc>
                <a:spcPct val="13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LABELENCODING only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applies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to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categoricals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which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is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w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hy we create categorical columns in 1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data frame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.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7983855" y="200025"/>
            <a:ext cx="4208145" cy="508187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latin typeface="Montserrat" pitchFamily="2" charset="0"/>
                <a:cs typeface="Inter" panose="02000503000000020004" charset="0"/>
              </a:rPr>
              <a:t>FEATURE </a:t>
            </a:r>
            <a:r>
              <a:rPr lang="en-US" altLang="zh-CN" sz="2000" dirty="0" smtClean="0">
                <a:latin typeface="Montserrat" pitchFamily="2" charset="0"/>
                <a:cs typeface="Inter" panose="02000503000000020004" charset="0"/>
              </a:rPr>
              <a:t>ENGINEERING</a:t>
            </a:r>
            <a:endParaRPr lang="en-US" altLang="zh-CN" sz="2000" dirty="0">
              <a:latin typeface="Montserrat" pitchFamily="2" charset="0"/>
              <a:cs typeface="Inter" panose="02000503000000020004" charset="0"/>
            </a:endParaRPr>
          </a:p>
        </p:txBody>
      </p:sp>
      <p:pic>
        <p:nvPicPr>
          <p:cNvPr id="2" name="图片占位符 6" descr="C:\Users\Admin\Pictures\Screenshots\churn\Screenshot 2023-08-26 122619.pngScreenshot 2023-08-26 122619"/>
          <p:cNvPicPr>
            <a:picLocks noGrp="1" noChangeAspect="1"/>
          </p:cNvPicPr>
          <p:nvPr/>
        </p:nvPicPr>
        <p:blipFill>
          <a:blip r:embed="rId1"/>
          <a:srcRect l="8106" r="8106"/>
          <a:stretch>
            <a:fillRect/>
          </a:stretch>
        </p:blipFill>
        <p:spPr>
          <a:xfrm>
            <a:off x="124460" y="2396490"/>
            <a:ext cx="2511425" cy="967105"/>
          </a:xfrm>
          <a:custGeom>
            <a:avLst/>
            <a:gdLst>
              <a:gd name="connsiteX0" fmla="*/ 0 w 5130032"/>
              <a:gd name="connsiteY0" fmla="*/ 0 h 3698615"/>
              <a:gd name="connsiteX1" fmla="*/ 5130032 w 5130032"/>
              <a:gd name="connsiteY1" fmla="*/ 0 h 3698615"/>
              <a:gd name="connsiteX2" fmla="*/ 5130032 w 5130032"/>
              <a:gd name="connsiteY2" fmla="*/ 3698615 h 3698615"/>
              <a:gd name="connsiteX3" fmla="*/ 0 w 5130032"/>
              <a:gd name="connsiteY3" fmla="*/ 3698615 h 369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0032" h="3698615">
                <a:moveTo>
                  <a:pt x="0" y="0"/>
                </a:moveTo>
                <a:lnTo>
                  <a:pt x="5130032" y="0"/>
                </a:lnTo>
                <a:lnTo>
                  <a:pt x="5130032" y="3698615"/>
                </a:lnTo>
                <a:lnTo>
                  <a:pt x="0" y="36986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</p:pic>
      <p:sp>
        <p:nvSpPr>
          <p:cNvPr id="8" name="TextBox 5"/>
          <p:cNvSpPr txBox="1"/>
          <p:nvPr/>
        </p:nvSpPr>
        <p:spPr>
          <a:xfrm>
            <a:off x="132715" y="1771015"/>
            <a:ext cx="8804910" cy="528955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sklearn.model_selection 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import</a:t>
            </a:r>
            <a:r>
              <a:rPr lang="zh-CN" altLang="en-US" sz="1200" dirty="0">
                <a:cs typeface="Inter" panose="02000503000000020004" charset="0"/>
              </a:rPr>
              <a:t> train_test_split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x_train,x_test,y_train,y_test = train_test_split(x,y,test_size=</a:t>
            </a:r>
            <a:r>
              <a:rPr lang="zh-CN" altLang="en-US" sz="1200" dirty="0">
                <a:solidFill>
                  <a:srgbClr val="00B050"/>
                </a:solidFill>
                <a:cs typeface="Inter" panose="02000503000000020004" charset="0"/>
              </a:rPr>
              <a:t>0.2</a:t>
            </a:r>
            <a:r>
              <a:rPr lang="zh-CN" altLang="en-US" sz="1200" dirty="0">
                <a:cs typeface="Inter" panose="02000503000000020004" charset="0"/>
              </a:rPr>
              <a:t>,random_state=</a:t>
            </a:r>
            <a:r>
              <a:rPr lang="zh-CN" altLang="en-US" sz="1200" dirty="0">
                <a:solidFill>
                  <a:srgbClr val="00B050"/>
                </a:solidFill>
                <a:cs typeface="Inter" panose="02000503000000020004" charset="0"/>
              </a:rPr>
              <a:t>42</a:t>
            </a:r>
            <a:r>
              <a:rPr lang="zh-CN" altLang="en-US" sz="1200" dirty="0">
                <a:cs typeface="Inter" panose="02000503000000020004" charset="0"/>
              </a:rPr>
              <a:t>)</a:t>
            </a:r>
            <a:endParaRPr lang="zh-CN" altLang="en-US" sz="1200" dirty="0">
              <a:cs typeface="Inter" panose="02000503000000020004" charset="0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132715" y="200025"/>
            <a:ext cx="7316470" cy="1474470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sklearn.feature_selection 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import</a:t>
            </a:r>
            <a:r>
              <a:rPr lang="zh-CN" altLang="en-US" sz="1200" dirty="0">
                <a:cs typeface="Inter" panose="02000503000000020004" charset="0"/>
              </a:rPr>
              <a:t> SelectKBest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sklearn.feature_selection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 import </a:t>
            </a:r>
            <a:r>
              <a:rPr lang="zh-CN" altLang="en-US" sz="1200" dirty="0">
                <a:cs typeface="Inter" panose="02000503000000020004" charset="0"/>
              </a:rPr>
              <a:t>chi2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k_best= SelectKBest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chi2,k=9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)</a:t>
            </a:r>
            <a:r>
              <a:rPr lang="zh-CN" altLang="en-US" sz="1200" dirty="0">
                <a:cs typeface="Inter" panose="02000503000000020004" charset="0"/>
              </a:rPr>
              <a:t>   </a:t>
            </a:r>
            <a:r>
              <a:rPr lang="zh-CN" altLang="en-US" sz="1200" dirty="0">
                <a:solidFill>
                  <a:srgbClr val="00B050"/>
                </a:solidFill>
                <a:cs typeface="Inter" panose="02000503000000020004" charset="0"/>
              </a:rPr>
              <a:t># for selecting 9 best features we use SelectKbest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k_best.fit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x,y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ix = k_best.get_support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()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dt = pd.DataFrame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k_best.transform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)</a:t>
            </a:r>
            <a:r>
              <a:rPr lang="zh-CN" altLang="en-US" sz="1200" dirty="0">
                <a:cs typeface="Inter" panose="02000503000000020004" charset="0"/>
              </a:rPr>
              <a:t>,columns=x.columns.values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[</a:t>
            </a:r>
            <a:r>
              <a:rPr lang="zh-CN" altLang="en-US" sz="1200" dirty="0">
                <a:cs typeface="Inter" panose="02000503000000020004" charset="0"/>
              </a:rPr>
              <a:t>ix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]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dt</a:t>
            </a:r>
            <a:endParaRPr lang="zh-CN" altLang="en-US" sz="1200" dirty="0">
              <a:cs typeface="Inter" panose="02000503000000020004" charset="0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124460" y="3375025"/>
            <a:ext cx="4237355" cy="676910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imblearn.combine 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import</a:t>
            </a:r>
            <a:r>
              <a:rPr lang="zh-CN" altLang="en-US" sz="1200" dirty="0">
                <a:cs typeface="Inter" panose="02000503000000020004" charset="0"/>
              </a:rPr>
              <a:t> SMOTETomek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smt = SMOTETomek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random_state=</a:t>
            </a:r>
            <a:r>
              <a:rPr lang="zh-CN" altLang="en-US" sz="1200" dirty="0">
                <a:solidFill>
                  <a:srgbClr val="00B050"/>
                </a:solidFill>
                <a:cs typeface="Inter" panose="02000503000000020004" charset="0"/>
              </a:rPr>
              <a:t>42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x_train_smt,y_train_smt = smt.fit_resample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x_train,y_train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solidFill>
                <a:srgbClr val="FFFF00"/>
              </a:solidFill>
              <a:cs typeface="Inter" panose="02000503000000020004" charset="0"/>
            </a:endParaRPr>
          </a:p>
        </p:txBody>
      </p:sp>
      <p:pic>
        <p:nvPicPr>
          <p:cNvPr id="12" name="图片占位符 6" descr="C:\Users\Admin\Pictures\Screenshots\churn\balance y.pngbalance y"/>
          <p:cNvPicPr>
            <a:picLocks noGrp="1" noChangeAspect="1"/>
          </p:cNvPicPr>
          <p:nvPr/>
        </p:nvPicPr>
        <p:blipFill>
          <a:blip r:embed="rId2"/>
          <a:srcRect t="379" b="379"/>
          <a:stretch>
            <a:fillRect/>
          </a:stretch>
        </p:blipFill>
        <p:spPr>
          <a:xfrm>
            <a:off x="124460" y="4063365"/>
            <a:ext cx="2072005" cy="952500"/>
          </a:xfrm>
          <a:custGeom>
            <a:avLst/>
            <a:gdLst>
              <a:gd name="connsiteX0" fmla="*/ 0 w 5130032"/>
              <a:gd name="connsiteY0" fmla="*/ 0 h 3698615"/>
              <a:gd name="connsiteX1" fmla="*/ 5130032 w 5130032"/>
              <a:gd name="connsiteY1" fmla="*/ 0 h 3698615"/>
              <a:gd name="connsiteX2" fmla="*/ 5130032 w 5130032"/>
              <a:gd name="connsiteY2" fmla="*/ 3698615 h 3698615"/>
              <a:gd name="connsiteX3" fmla="*/ 0 w 5130032"/>
              <a:gd name="connsiteY3" fmla="*/ 3698615 h 369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0032" h="3698615">
                <a:moveTo>
                  <a:pt x="0" y="0"/>
                </a:moveTo>
                <a:lnTo>
                  <a:pt x="5130032" y="0"/>
                </a:lnTo>
                <a:lnTo>
                  <a:pt x="5130032" y="3698615"/>
                </a:lnTo>
                <a:lnTo>
                  <a:pt x="0" y="36986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</p:pic>
      <p:sp>
        <p:nvSpPr>
          <p:cNvPr id="16" name="TextBox 5"/>
          <p:cNvSpPr txBox="1"/>
          <p:nvPr/>
        </p:nvSpPr>
        <p:spPr>
          <a:xfrm>
            <a:off x="124460" y="5027295"/>
            <a:ext cx="4237355" cy="1048385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 </a:t>
            </a:r>
            <a:r>
              <a:rPr lang="zh-CN" altLang="en-US" sz="1200" dirty="0">
                <a:cs typeface="Inter" panose="02000503000000020004" charset="0"/>
              </a:rPr>
              <a:t>sklearn.preprocessing 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import</a:t>
            </a:r>
            <a:r>
              <a:rPr lang="zh-CN" altLang="en-US" sz="1200" dirty="0">
                <a:cs typeface="Inter" panose="02000503000000020004" charset="0"/>
              </a:rPr>
              <a:t> RobustScaler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rs = RobustScaler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()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x_train_sc = rs.fit_transform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x_train_smt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x_test_sc = rs.fit_transform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x_test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solidFill>
                <a:srgbClr val="FFFF00"/>
              </a:solidFill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3674187" y="4699151"/>
            <a:ext cx="52199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dirty="0" smtClean="0">
                <a:sym typeface="+mn-ea"/>
              </a:rPr>
              <a:t>STEPS FOR MODEL BUILDING</a:t>
            </a:r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cxnSp>
        <p:nvCxnSpPr>
          <p:cNvPr id="4" name="直接连接符 3"/>
          <p:cNvCxnSpPr>
            <a:stCxn id="5" idx="6"/>
          </p:cNvCxnSpPr>
          <p:nvPr/>
        </p:nvCxnSpPr>
        <p:spPr>
          <a:xfrm>
            <a:off x="2201336" y="3823386"/>
            <a:ext cx="8604000" cy="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965594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018572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10425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763403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396273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449251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113615" y="3705515"/>
            <a:ext cx="235742" cy="235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166593" y="3758493"/>
            <a:ext cx="129787" cy="129787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513166" y="188118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10549" y="4140086"/>
            <a:ext cx="47243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1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891476" y="188118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33224" y="53861"/>
            <a:ext cx="47243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3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cxnSp>
        <p:nvCxnSpPr>
          <p:cNvPr id="28" name="直接连接符 27"/>
          <p:cNvCxnSpPr>
            <a:stCxn id="5" idx="0"/>
            <a:endCxn id="14" idx="2"/>
          </p:cNvCxnSpPr>
          <p:nvPr/>
        </p:nvCxnSpPr>
        <p:spPr>
          <a:xfrm flipH="1" flipV="1">
            <a:off x="2060669" y="2876048"/>
            <a:ext cx="22796" cy="82946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5502527" y="2835759"/>
            <a:ext cx="0" cy="8697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987434" y="504983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13004" y="1713055"/>
            <a:ext cx="47243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85176" y="5457014"/>
            <a:ext cx="8265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Inter" panose="02000503000000020004" charset="0"/>
                <a:sym typeface="Inter" panose="02000503000000020004" charset="0"/>
              </a:rPr>
              <a:t>PART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6228243" y="3941258"/>
            <a:ext cx="0" cy="8697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489180" y="53846"/>
            <a:ext cx="909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4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828296" y="3941257"/>
            <a:ext cx="0" cy="8889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134030" y="1881188"/>
            <a:ext cx="0" cy="719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9133531" y="1713116"/>
            <a:ext cx="909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5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8775829" y="2824887"/>
            <a:ext cx="0" cy="88062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084945" y="4103370"/>
            <a:ext cx="958215" cy="707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0" normalizeH="0" baseline="0">
                <a:ln>
                  <a:noFill/>
                </a:ln>
                <a:solidFill>
                  <a:srgbClr val="FFBF02"/>
                </a:solidFill>
                <a:effectLst/>
                <a:uLnTx/>
                <a:uFillTx/>
                <a:latin typeface="Arial Black" panose="020B0A04020102020204" pitchFamily="34" charset="0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Inter" panose="02000503000000020004" charset="0"/>
                <a:sym typeface="Inter" panose="02000503000000020004" charset="0"/>
              </a:rPr>
              <a:t>6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8" name="椭圆 45"/>
          <p:cNvSpPr/>
          <p:nvPr/>
        </p:nvSpPr>
        <p:spPr>
          <a:xfrm>
            <a:off x="-108585" y="5984875"/>
            <a:ext cx="360680" cy="408305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lumMod val="20000"/>
                <a:lumOff val="8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3121660" y="-8255"/>
            <a:ext cx="5219700" cy="62801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Montserrat" pitchFamily="2" charset="0"/>
                <a:cs typeface="Inter" panose="02000503000000020004" charset="0"/>
              </a:rPr>
              <a:t>MODEL EVALUATION</a:t>
            </a:r>
            <a:endParaRPr lang="en-US" altLang="zh-CN" dirty="0"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54305" y="1701800"/>
            <a:ext cx="4215130" cy="862330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sklearn.tree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 import</a:t>
            </a:r>
            <a:r>
              <a:rPr lang="zh-CN" altLang="en-US" sz="1200" dirty="0">
                <a:cs typeface="Inter" panose="02000503000000020004" charset="0"/>
              </a:rPr>
              <a:t> DecisionTreeClassifier</a:t>
            </a:r>
            <a:endParaRPr lang="zh-CN" altLang="en-US" sz="1200" dirty="0">
              <a:cs typeface="Inter" panose="020005030000000200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cs typeface="Inter" panose="02000503000000020004" charset="0"/>
              </a:rPr>
              <a:t>DT = DecisionTreeClassifier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()</a:t>
            </a:r>
            <a:endParaRPr lang="zh-CN" altLang="en-US" sz="1200" dirty="0">
              <a:solidFill>
                <a:schemeClr val="accent3"/>
              </a:solidFill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DT.fit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x_train_smt,y_train_smt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cs typeface="Inter" panose="02000503000000020004" charset="0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162560" y="720725"/>
            <a:ext cx="4206875" cy="851535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sklearn.linear_model 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import</a:t>
            </a:r>
            <a:r>
              <a:rPr lang="zh-CN" altLang="en-US" sz="1200" dirty="0">
                <a:cs typeface="Inter" panose="02000503000000020004" charset="0"/>
              </a:rPr>
              <a:t> LogisticRegression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lrc = LogisticRegression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()</a:t>
            </a:r>
            <a:endParaRPr lang="zh-CN" altLang="en-US" sz="1200" dirty="0">
              <a:solidFill>
                <a:schemeClr val="accent3"/>
              </a:solidFill>
              <a:cs typeface="Inter" panose="020005030000000200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cs typeface="Inter" panose="02000503000000020004" charset="0"/>
              </a:rPr>
              <a:t>lrc.fit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x_train_smt,y_train_smt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solidFill>
                <a:schemeClr val="accent3"/>
              </a:solidFill>
              <a:cs typeface="Inter" panose="02000503000000020004" charset="0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154305" y="2693035"/>
            <a:ext cx="4185285" cy="842645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sklearn.ensemble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 import</a:t>
            </a:r>
            <a:r>
              <a:rPr lang="zh-CN" altLang="en-US" sz="1200" dirty="0">
                <a:cs typeface="Inter" panose="02000503000000020004" charset="0"/>
              </a:rPr>
              <a:t> RandomForestClassifier</a:t>
            </a:r>
            <a:endParaRPr lang="zh-CN" altLang="en-US" sz="1200" dirty="0">
              <a:cs typeface="Inter" panose="020005030000000200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cs typeface="Inter" panose="02000503000000020004" charset="0"/>
              </a:rPr>
              <a:t>rfc = RandomForestClassifier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()</a:t>
            </a:r>
            <a:endParaRPr lang="zh-CN" altLang="en-US" sz="1200" dirty="0">
              <a:solidFill>
                <a:schemeClr val="accent3"/>
              </a:solidFill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rfc.fit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x_train_smt,y_train_smt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solidFill>
                <a:srgbClr val="FFFF00"/>
              </a:solidFill>
              <a:cs typeface="Inter" panose="02000503000000020004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32080" y="3712210"/>
            <a:ext cx="4237355" cy="895350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sklearn.svm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 import</a:t>
            </a:r>
            <a:r>
              <a:rPr lang="zh-CN" altLang="en-US" sz="1200" dirty="0">
                <a:cs typeface="Inter" panose="02000503000000020004" charset="0"/>
              </a:rPr>
              <a:t> SVC</a:t>
            </a:r>
            <a:endParaRPr lang="zh-CN" altLang="en-US" sz="1200" dirty="0">
              <a:cs typeface="Inter" panose="020005030000000200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cs typeface="Inter" panose="02000503000000020004" charset="0"/>
              </a:rPr>
              <a:t>svm = SVC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()</a:t>
            </a:r>
            <a:endParaRPr lang="zh-CN" altLang="en-US" sz="1200" dirty="0">
              <a:solidFill>
                <a:schemeClr val="accent3"/>
              </a:solidFill>
              <a:cs typeface="Inter" panose="020005030000000200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cs typeface="Inter" panose="02000503000000020004" charset="0"/>
              </a:rPr>
              <a:t>svm.f</a:t>
            </a:r>
            <a:r>
              <a:rPr lang="en-US" altLang="zh-CN" sz="1200" dirty="0">
                <a:cs typeface="Inter" panose="02000503000000020004" charset="0"/>
              </a:rPr>
              <a:t>it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x_train_smt,y_train_smt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solidFill>
                <a:schemeClr val="accent3"/>
              </a:solidFill>
              <a:cs typeface="Inter" panose="02000503000000020004" charset="0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132080" y="4827905"/>
            <a:ext cx="4237355" cy="915035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sklearn.naive_bayes 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impor</a:t>
            </a:r>
            <a:r>
              <a:rPr lang="zh-CN" altLang="en-US" sz="1200" dirty="0">
                <a:cs typeface="Inter" panose="02000503000000020004" charset="0"/>
              </a:rPr>
              <a:t>t GaussianNB</a:t>
            </a:r>
            <a:endParaRPr lang="zh-CN" altLang="en-US" sz="1200" dirty="0">
              <a:cs typeface="Inter" panose="020005030000000200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cs typeface="Inter" panose="02000503000000020004" charset="0"/>
              </a:rPr>
              <a:t>NB = GaussianNB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()</a:t>
            </a:r>
            <a:endParaRPr lang="zh-CN" altLang="en-US" sz="1200" dirty="0">
              <a:solidFill>
                <a:schemeClr val="accent3"/>
              </a:solidFill>
              <a:cs typeface="Inter" panose="020005030000000200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cs typeface="Inter" panose="02000503000000020004" charset="0"/>
              </a:rPr>
              <a:t>NB.fit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x_train_smt,y_train_smt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solidFill>
                <a:schemeClr val="accent3"/>
              </a:solidFill>
              <a:cs typeface="Inter" panose="02000503000000020004" charset="0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132715" y="5942965"/>
            <a:ext cx="4237355" cy="756285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sklearn.ensemble 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import</a:t>
            </a:r>
            <a:r>
              <a:rPr lang="zh-CN" altLang="en-US" sz="1200" dirty="0">
                <a:cs typeface="Inter" panose="02000503000000020004" charset="0"/>
              </a:rPr>
              <a:t> GradientBoostingClassifier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GB = GradientBoostingClassifie</a:t>
            </a:r>
            <a:r>
              <a:rPr lang="en-US" altLang="zh-CN" sz="1200" dirty="0">
                <a:cs typeface="Inter" panose="02000503000000020004" charset="0"/>
              </a:rPr>
              <a:t>r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()</a:t>
            </a:r>
            <a:endParaRPr lang="zh-CN" altLang="en-US" sz="1200" dirty="0">
              <a:cs typeface="Inter" panose="020005030000000200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cs typeface="Inter" panose="02000503000000020004" charset="0"/>
              </a:rPr>
              <a:t>GB.fit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x_train_smt,y_train_smt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solidFill>
                <a:schemeClr val="accent3"/>
              </a:solidFill>
              <a:cs typeface="Inter" panose="0200050300000002000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67860" y="762635"/>
            <a:ext cx="7411085" cy="1930400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sklearn.model_selection 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import</a:t>
            </a:r>
            <a:r>
              <a:rPr lang="zh-CN" altLang="en-US" sz="1200" dirty="0">
                <a:cs typeface="Inter" panose="02000503000000020004" charset="0"/>
              </a:rPr>
              <a:t> GridSearchCV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params =</a:t>
            </a:r>
            <a:r>
              <a:rPr lang="zh-CN" altLang="en-US" sz="1200" dirty="0">
                <a:solidFill>
                  <a:srgbClr val="FFC000"/>
                </a:solidFill>
                <a:cs typeface="Inter" panose="02000503000000020004" charset="0"/>
              </a:rPr>
              <a:t> {</a:t>
            </a:r>
            <a:r>
              <a:rPr lang="zh-CN" altLang="en-US" sz="1200" dirty="0">
                <a:cs typeface="Inter" panose="02000503000000020004" charset="0"/>
              </a:rPr>
              <a:t>'</a:t>
            </a:r>
            <a:r>
              <a:rPr lang="zh-CN" altLang="en-US" sz="1200" dirty="0">
                <a:solidFill>
                  <a:srgbClr val="C00000"/>
                </a:solidFill>
                <a:cs typeface="Inter" panose="02000503000000020004" charset="0"/>
              </a:rPr>
              <a:t>max_depth</a:t>
            </a:r>
            <a:r>
              <a:rPr lang="zh-CN" altLang="en-US" sz="1200" dirty="0">
                <a:cs typeface="Inter" panose="02000503000000020004" charset="0"/>
              </a:rPr>
              <a:t>':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 [</a:t>
            </a:r>
            <a:r>
              <a:rPr lang="zh-CN" altLang="en-US" sz="1200" dirty="0">
                <a:cs typeface="Inter" panose="02000503000000020004" charset="0"/>
              </a:rPr>
              <a:t>2, 3, 5, 10, 20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]</a:t>
            </a:r>
            <a:r>
              <a:rPr lang="zh-CN" altLang="en-US" sz="1200" dirty="0">
                <a:cs typeface="Inter" panose="02000503000000020004" charset="0"/>
              </a:rPr>
              <a:t>,'</a:t>
            </a:r>
            <a:r>
              <a:rPr lang="zh-CN" altLang="en-US" sz="1200" dirty="0">
                <a:solidFill>
                  <a:srgbClr val="C00000"/>
                </a:solidFill>
                <a:cs typeface="Inter" panose="02000503000000020004" charset="0"/>
              </a:rPr>
              <a:t>min_samples_leaf</a:t>
            </a:r>
            <a:r>
              <a:rPr lang="zh-CN" altLang="en-US" sz="1200" dirty="0">
                <a:cs typeface="Inter" panose="02000503000000020004" charset="0"/>
              </a:rPr>
              <a:t>': 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[</a:t>
            </a:r>
            <a:r>
              <a:rPr lang="zh-CN" altLang="en-US" sz="1200" dirty="0">
                <a:cs typeface="Inter" panose="02000503000000020004" charset="0"/>
              </a:rPr>
              <a:t>5, 10, 20, 50, 100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]</a:t>
            </a:r>
            <a:r>
              <a:rPr lang="zh-CN" altLang="en-US" sz="1200" dirty="0">
                <a:cs typeface="Inter" panose="02000503000000020004" charset="0"/>
              </a:rPr>
              <a:t>,'</a:t>
            </a:r>
            <a:r>
              <a:rPr lang="zh-CN" altLang="en-US" sz="1200" dirty="0">
                <a:solidFill>
                  <a:srgbClr val="C00000"/>
                </a:solidFill>
                <a:cs typeface="Inter" panose="02000503000000020004" charset="0"/>
              </a:rPr>
              <a:t>criterion</a:t>
            </a:r>
            <a:r>
              <a:rPr lang="zh-CN" altLang="en-US" sz="1200" dirty="0">
                <a:cs typeface="Inter" panose="02000503000000020004" charset="0"/>
              </a:rPr>
              <a:t>':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 [</a:t>
            </a:r>
            <a:r>
              <a:rPr lang="zh-CN" altLang="en-US" sz="1200" dirty="0">
                <a:cs typeface="Inter" panose="02000503000000020004" charset="0"/>
              </a:rPr>
              <a:t>"gini", "entropy"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]</a:t>
            </a:r>
            <a:r>
              <a:rPr lang="zh-CN" altLang="en-US" sz="1200" dirty="0">
                <a:cs typeface="Inter" panose="02000503000000020004" charset="0"/>
              </a:rPr>
              <a:t> </a:t>
            </a:r>
            <a:r>
              <a:rPr lang="zh-CN" altLang="en-US" sz="1200" dirty="0">
                <a:solidFill>
                  <a:srgbClr val="FFC000"/>
                </a:solidFill>
                <a:cs typeface="Inter" panose="02000503000000020004" charset="0"/>
              </a:rPr>
              <a:t>}</a:t>
            </a:r>
            <a:endParaRPr lang="zh-CN" altLang="en-US" sz="1200" dirty="0">
              <a:solidFill>
                <a:srgbClr val="FFC000"/>
              </a:solidFill>
              <a:cs typeface="Inter" panose="02000503000000020004" charset="0"/>
            </a:endParaRPr>
          </a:p>
          <a:p>
            <a:pPr algn="l"/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grid_search = GridSearchCV</a:t>
            </a:r>
            <a:r>
              <a:rPr lang="zh-CN" altLang="en-US" sz="1200" dirty="0">
                <a:solidFill>
                  <a:srgbClr val="FFC000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DecisionTreeClassifier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()</a:t>
            </a:r>
            <a:r>
              <a:rPr lang="zh-CN" altLang="en-US" sz="1200" dirty="0">
                <a:cs typeface="Inter" panose="02000503000000020004" charset="0"/>
              </a:rPr>
              <a:t>,param_grid=params,cv=5,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 </a:t>
            </a:r>
            <a:r>
              <a:rPr lang="en-US" altLang="zh-CN" sz="1200" dirty="0">
                <a:cs typeface="Inter" panose="02000503000000020004" charset="0"/>
              </a:rPr>
              <a:t>                                                                </a:t>
            </a:r>
            <a:r>
              <a:rPr lang="zh-CN" altLang="en-US" sz="1200" dirty="0">
                <a:cs typeface="Inter" panose="02000503000000020004" charset="0"/>
              </a:rPr>
              <a:t> n_jobs=-1, verbose=1, scoring = "accuracy"</a:t>
            </a:r>
            <a:r>
              <a:rPr lang="zh-CN" altLang="en-US" sz="1200" dirty="0">
                <a:solidFill>
                  <a:srgbClr val="FFC000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solidFill>
                <a:srgbClr val="FFC000"/>
              </a:solidFill>
              <a:cs typeface="Inter" panose="02000503000000020004" charset="0"/>
            </a:endParaRPr>
          </a:p>
          <a:p>
            <a:pPr algn="l"/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grid_search.fit</a:t>
            </a:r>
            <a:r>
              <a:rPr lang="zh-CN" altLang="en-US" sz="1200" dirty="0">
                <a:solidFill>
                  <a:srgbClr val="FFC000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x_train_smt,y_train_smt</a:t>
            </a:r>
            <a:r>
              <a:rPr lang="zh-CN" altLang="en-US" sz="1200" dirty="0">
                <a:solidFill>
                  <a:srgbClr val="FFC000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solidFill>
                <a:srgbClr val="FFC000"/>
              </a:solidFill>
              <a:cs typeface="Inter" panose="020005030000000200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7860" y="2877185"/>
            <a:ext cx="7411720" cy="3638550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from</a:t>
            </a:r>
            <a:r>
              <a:rPr lang="zh-CN" altLang="en-US" sz="1200" dirty="0">
                <a:cs typeface="Inter" panose="02000503000000020004" charset="0"/>
              </a:rPr>
              <a:t> sklearn.model_selection 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import</a:t>
            </a:r>
            <a:r>
              <a:rPr lang="zh-CN" altLang="en-US" sz="1200" dirty="0">
                <a:cs typeface="Inter" panose="02000503000000020004" charset="0"/>
              </a:rPr>
              <a:t> RandomizedSearchCV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n_estimators =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 [</a:t>
            </a:r>
            <a:r>
              <a:rPr lang="zh-CN" altLang="en-US" sz="1200" dirty="0">
                <a:solidFill>
                  <a:schemeClr val="accent2"/>
                </a:solidFill>
                <a:cs typeface="Inter" panose="02000503000000020004" charset="0"/>
              </a:rPr>
              <a:t>5,20,50,100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]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max_features = 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[</a:t>
            </a:r>
            <a:r>
              <a:rPr lang="zh-CN" altLang="en-US" sz="1200" dirty="0">
                <a:cs typeface="Inter" panose="02000503000000020004" charset="0"/>
              </a:rPr>
              <a:t>'</a:t>
            </a:r>
            <a:r>
              <a:rPr lang="zh-CN" altLang="en-US" sz="1200" dirty="0">
                <a:solidFill>
                  <a:srgbClr val="FF6147"/>
                </a:solidFill>
                <a:cs typeface="Inter" panose="02000503000000020004" charset="0"/>
              </a:rPr>
              <a:t>auto</a:t>
            </a:r>
            <a:r>
              <a:rPr lang="zh-CN" altLang="en-US" sz="1200" dirty="0">
                <a:cs typeface="Inter" panose="02000503000000020004" charset="0"/>
              </a:rPr>
              <a:t>', '</a:t>
            </a:r>
            <a:r>
              <a:rPr lang="zh-CN" altLang="en-US" sz="1200" dirty="0">
                <a:solidFill>
                  <a:srgbClr val="FF6147"/>
                </a:solidFill>
                <a:cs typeface="Inter" panose="02000503000000020004" charset="0"/>
              </a:rPr>
              <a:t>sqrt</a:t>
            </a:r>
            <a:r>
              <a:rPr lang="zh-CN" altLang="en-US" sz="1200" dirty="0">
                <a:cs typeface="Inter" panose="02000503000000020004" charset="0"/>
              </a:rPr>
              <a:t>'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]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max_depth = 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[</a:t>
            </a:r>
            <a:r>
              <a:rPr lang="zh-CN" altLang="en-US" sz="1200" dirty="0">
                <a:solidFill>
                  <a:srgbClr val="00B0F0"/>
                </a:solidFill>
                <a:cs typeface="Inter" panose="02000503000000020004" charset="0"/>
              </a:rPr>
              <a:t>int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)</a:t>
            </a:r>
            <a:r>
              <a:rPr lang="zh-CN" altLang="en-US" sz="1200" dirty="0">
                <a:cs typeface="Inter" panose="02000503000000020004" charset="0"/>
              </a:rPr>
              <a:t> 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for</a:t>
            </a:r>
            <a:r>
              <a:rPr lang="zh-CN" altLang="en-US" sz="1200" dirty="0">
                <a:cs typeface="Inter" panose="02000503000000020004" charset="0"/>
              </a:rPr>
              <a:t> x </a:t>
            </a:r>
            <a:r>
              <a:rPr lang="zh-CN" altLang="en-US" sz="1200" dirty="0">
                <a:solidFill>
                  <a:srgbClr val="0070C0"/>
                </a:solidFill>
                <a:cs typeface="Inter" panose="02000503000000020004" charset="0"/>
              </a:rPr>
              <a:t>in</a:t>
            </a:r>
            <a:r>
              <a:rPr lang="zh-CN" altLang="en-US" sz="1200" dirty="0">
                <a:cs typeface="Inter" panose="02000503000000020004" charset="0"/>
              </a:rPr>
              <a:t> np.linspace(</a:t>
            </a:r>
            <a:r>
              <a:rPr lang="zh-CN" altLang="en-US" sz="1200" dirty="0">
                <a:solidFill>
                  <a:schemeClr val="accent2"/>
                </a:solidFill>
                <a:cs typeface="Inter" panose="02000503000000020004" charset="0"/>
              </a:rPr>
              <a:t>10</a:t>
            </a:r>
            <a:r>
              <a:rPr lang="en-US" altLang="zh-CN" sz="1200" dirty="0">
                <a:solidFill>
                  <a:schemeClr val="accent2"/>
                </a:solidFill>
                <a:cs typeface="Inter" panose="02000503000000020004" charset="0"/>
              </a:rPr>
              <a:t>,</a:t>
            </a:r>
            <a:r>
              <a:rPr lang="zh-CN" altLang="en-US" sz="1200" dirty="0">
                <a:solidFill>
                  <a:schemeClr val="accent2"/>
                </a:solidFill>
                <a:cs typeface="Inter" panose="02000503000000020004" charset="0"/>
              </a:rPr>
              <a:t> 120</a:t>
            </a:r>
            <a:r>
              <a:rPr lang="zh-CN" altLang="en-US" sz="1200" dirty="0">
                <a:cs typeface="Inter" panose="02000503000000020004" charset="0"/>
              </a:rPr>
              <a:t>, num =</a:t>
            </a:r>
            <a:r>
              <a:rPr lang="zh-CN" altLang="en-US" sz="1200" dirty="0">
                <a:solidFill>
                  <a:schemeClr val="accent2"/>
                </a:solidFill>
                <a:cs typeface="Inter" panose="02000503000000020004" charset="0"/>
              </a:rPr>
              <a:t> 12</a:t>
            </a:r>
            <a:r>
              <a:rPr lang="zh-CN" altLang="en-US" sz="1200" dirty="0">
                <a:cs typeface="Inter" panose="02000503000000020004" charset="0"/>
              </a:rPr>
              <a:t>)</a:t>
            </a:r>
            <a:r>
              <a:rPr lang="zh-CN" altLang="en-US" sz="1200" dirty="0">
                <a:solidFill>
                  <a:srgbClr val="FFFF00"/>
                </a:solidFill>
                <a:cs typeface="Inter" panose="02000503000000020004" charset="0"/>
              </a:rPr>
              <a:t>]</a:t>
            </a:r>
            <a:endParaRPr lang="zh-CN" altLang="en-US" sz="1200" dirty="0">
              <a:solidFill>
                <a:srgbClr val="FFFF00"/>
              </a:solidFill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min_samples_split = [</a:t>
            </a:r>
            <a:r>
              <a:rPr lang="zh-CN" altLang="en-US" sz="1200" dirty="0">
                <a:solidFill>
                  <a:schemeClr val="accent2"/>
                </a:solidFill>
                <a:cs typeface="Inter" panose="02000503000000020004" charset="0"/>
              </a:rPr>
              <a:t>2, 6, 10</a:t>
            </a:r>
            <a:r>
              <a:rPr lang="zh-CN" altLang="en-US" sz="1200" dirty="0">
                <a:cs typeface="Inter" panose="02000503000000020004" charset="0"/>
              </a:rPr>
              <a:t>]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min_samples_leaf = [</a:t>
            </a:r>
            <a:r>
              <a:rPr lang="zh-CN" altLang="en-US" sz="1200" dirty="0">
                <a:solidFill>
                  <a:schemeClr val="accent2"/>
                </a:solidFill>
                <a:cs typeface="Inter" panose="02000503000000020004" charset="0"/>
              </a:rPr>
              <a:t>1, 3, 4</a:t>
            </a:r>
            <a:r>
              <a:rPr lang="zh-CN" altLang="en-US" sz="1200" dirty="0">
                <a:cs typeface="Inter" panose="02000503000000020004" charset="0"/>
              </a:rPr>
              <a:t>]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bootstrap = [</a:t>
            </a:r>
            <a:r>
              <a:rPr lang="zh-CN" altLang="en-US" sz="1200" dirty="0">
                <a:solidFill>
                  <a:srgbClr val="0070C0"/>
                </a:solidFill>
                <a:cs typeface="Inter" panose="02000503000000020004" charset="0"/>
              </a:rPr>
              <a:t>True</a:t>
            </a:r>
            <a:r>
              <a:rPr lang="zh-CN" altLang="en-US" sz="1200" dirty="0">
                <a:cs typeface="Inter" panose="02000503000000020004" charset="0"/>
              </a:rPr>
              <a:t>, </a:t>
            </a:r>
            <a:r>
              <a:rPr lang="zh-CN" altLang="en-US" sz="1200" dirty="0">
                <a:solidFill>
                  <a:srgbClr val="0070C0"/>
                </a:solidFill>
                <a:cs typeface="Inter" panose="02000503000000020004" charset="0"/>
              </a:rPr>
              <a:t>False</a:t>
            </a:r>
            <a:r>
              <a:rPr lang="zh-CN" altLang="en-US" sz="1200" dirty="0">
                <a:cs typeface="Inter" panose="02000503000000020004" charset="0"/>
              </a:rPr>
              <a:t>]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random_grid =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 {</a:t>
            </a:r>
            <a:r>
              <a:rPr lang="zh-CN" altLang="en-US" sz="1200" dirty="0">
                <a:solidFill>
                  <a:srgbClr val="D23920"/>
                </a:solidFill>
                <a:cs typeface="Inter" panose="02000503000000020004" charset="0"/>
              </a:rPr>
              <a:t>'n_estimators</a:t>
            </a:r>
            <a:r>
              <a:rPr lang="zh-CN" altLang="en-US" sz="1200" dirty="0">
                <a:cs typeface="Inter" panose="02000503000000020004" charset="0"/>
              </a:rPr>
              <a:t>': n_estimators,</a:t>
            </a:r>
            <a:r>
              <a:rPr lang="en-US" altLang="zh-CN" sz="1200" dirty="0">
                <a:cs typeface="Inter" panose="02000503000000020004" charset="0"/>
              </a:rPr>
              <a:t> </a:t>
            </a:r>
            <a:r>
              <a:rPr lang="zh-CN" altLang="en-US" sz="1200" dirty="0">
                <a:cs typeface="Inter" panose="02000503000000020004" charset="0"/>
              </a:rPr>
              <a:t>'max_features':max_features,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en-US" altLang="zh-CN" sz="1200" dirty="0">
                <a:cs typeface="Inter" panose="02000503000000020004" charset="0"/>
              </a:rPr>
              <a:t>                                   </a:t>
            </a:r>
            <a:r>
              <a:rPr lang="zh-CN" altLang="en-US" sz="1200" dirty="0">
                <a:cs typeface="Inter" panose="02000503000000020004" charset="0"/>
              </a:rPr>
              <a:t>'</a:t>
            </a:r>
            <a:r>
              <a:rPr lang="zh-CN" altLang="en-US" sz="1200" dirty="0">
                <a:solidFill>
                  <a:srgbClr val="D23920"/>
                </a:solidFill>
                <a:cs typeface="Inter" panose="02000503000000020004" charset="0"/>
              </a:rPr>
              <a:t>max_depth</a:t>
            </a:r>
            <a:r>
              <a:rPr lang="zh-CN" altLang="en-US" sz="1200" dirty="0">
                <a:cs typeface="Inter" panose="02000503000000020004" charset="0"/>
              </a:rPr>
              <a:t>':max_depth,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solidFill>
                  <a:srgbClr val="D23920"/>
                </a:solidFill>
                <a:cs typeface="Inter" panose="02000503000000020004" charset="0"/>
              </a:rPr>
              <a:t>                                    </a:t>
            </a:r>
            <a:r>
              <a:rPr lang="zh-CN" altLang="en-US" sz="1200" dirty="0">
                <a:cs typeface="Inter" panose="02000503000000020004" charset="0"/>
              </a:rPr>
              <a:t>'</a:t>
            </a:r>
            <a:r>
              <a:rPr lang="zh-CN" altLang="en-US" sz="1200" dirty="0">
                <a:solidFill>
                  <a:srgbClr val="D23920"/>
                </a:solidFill>
                <a:cs typeface="Inter" panose="02000503000000020004" charset="0"/>
              </a:rPr>
              <a:t>min_samples_split</a:t>
            </a:r>
            <a:r>
              <a:rPr lang="zh-CN" altLang="en-US" sz="1200" dirty="0">
                <a:cs typeface="Inter" panose="02000503000000020004" charset="0"/>
              </a:rPr>
              <a:t>': min_samples_split,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            </a:t>
            </a:r>
            <a:r>
              <a:rPr lang="en-US" altLang="zh-CN" sz="1200" dirty="0">
                <a:cs typeface="Inter" panose="02000503000000020004" charset="0"/>
              </a:rPr>
              <a:t>                    </a:t>
            </a:r>
            <a:r>
              <a:rPr lang="zh-CN" altLang="en-US" sz="1200" dirty="0">
                <a:cs typeface="Inter" panose="02000503000000020004" charset="0"/>
              </a:rPr>
              <a:t>   </a:t>
            </a:r>
            <a:r>
              <a:rPr lang="zh-CN" altLang="en-US" sz="1200" dirty="0">
                <a:solidFill>
                  <a:srgbClr val="D23920"/>
                </a:solidFill>
                <a:cs typeface="Inter" panose="02000503000000020004" charset="0"/>
              </a:rPr>
              <a:t>'min_samples_leaf</a:t>
            </a:r>
            <a:r>
              <a:rPr lang="zh-CN" altLang="en-US" sz="1200" dirty="0">
                <a:cs typeface="Inter" panose="02000503000000020004" charset="0"/>
              </a:rPr>
              <a:t>': min_samples_leaf,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solidFill>
                  <a:srgbClr val="D23920"/>
                </a:solidFill>
                <a:cs typeface="Inter" panose="02000503000000020004" charset="0"/>
              </a:rPr>
              <a:t>                                    </a:t>
            </a:r>
            <a:r>
              <a:rPr lang="zh-CN" altLang="en-US" sz="1200" dirty="0">
                <a:cs typeface="Inter" panose="02000503000000020004" charset="0"/>
              </a:rPr>
              <a:t>'</a:t>
            </a:r>
            <a:r>
              <a:rPr lang="zh-CN" altLang="en-US" sz="1200" dirty="0">
                <a:solidFill>
                  <a:srgbClr val="D23920"/>
                </a:solidFill>
                <a:cs typeface="Inter" panose="02000503000000020004" charset="0"/>
              </a:rPr>
              <a:t>bootstrap':</a:t>
            </a:r>
            <a:r>
              <a:rPr lang="zh-CN" altLang="en-US" sz="1200" dirty="0">
                <a:cs typeface="Inter" panose="02000503000000020004" charset="0"/>
              </a:rPr>
              <a:t> bootstrap</a:t>
            </a:r>
            <a:r>
              <a:rPr lang="zh-CN" altLang="en-US" sz="1200" dirty="0">
                <a:solidFill>
                  <a:schemeClr val="accent3"/>
                </a:solidFill>
                <a:cs typeface="Inter" panose="02000503000000020004" charset="0"/>
              </a:rPr>
              <a:t>}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random_search = RandomizedSearchCV</a:t>
            </a:r>
            <a:r>
              <a:rPr lang="zh-CN" altLang="en-US" sz="1200" dirty="0">
                <a:solidFill>
                  <a:srgbClr val="FFC000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RandomForestClassifier</a:t>
            </a:r>
            <a:r>
              <a:rPr lang="zh-CN" altLang="en-US" sz="1200" dirty="0">
                <a:solidFill>
                  <a:schemeClr val="accent5"/>
                </a:solidFill>
                <a:cs typeface="Inter" panose="02000503000000020004" charset="0"/>
              </a:rPr>
              <a:t>()</a:t>
            </a:r>
            <a:r>
              <a:rPr lang="zh-CN" altLang="en-US" sz="1200" dirty="0">
                <a:cs typeface="Inter" panose="02000503000000020004" charset="0"/>
              </a:rPr>
              <a:t>,param_distributions = random_grid,</a:t>
            </a:r>
            <a:endParaRPr lang="zh-CN" altLang="en-US" sz="1200" dirty="0"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 </a:t>
            </a:r>
            <a:r>
              <a:rPr lang="en-US" altLang="zh-CN" sz="1200" dirty="0">
                <a:cs typeface="Inter" panose="02000503000000020004" charset="0"/>
              </a:rPr>
              <a:t>                                                                                </a:t>
            </a:r>
            <a:r>
              <a:rPr lang="zh-CN" altLang="en-US" sz="1200" dirty="0">
                <a:cs typeface="Inter" panose="02000503000000020004" charset="0"/>
              </a:rPr>
              <a:t>n_iter = 100, cv = 5, verbose=2, random_state=35, n_jobs =</a:t>
            </a:r>
            <a:r>
              <a:rPr lang="zh-CN" altLang="en-US" sz="1200" dirty="0">
                <a:solidFill>
                  <a:srgbClr val="00B050"/>
                </a:solidFill>
                <a:cs typeface="Inter" panose="02000503000000020004" charset="0"/>
              </a:rPr>
              <a:t> -1</a:t>
            </a:r>
            <a:r>
              <a:rPr lang="zh-CN" altLang="en-US" sz="1200" dirty="0">
                <a:solidFill>
                  <a:srgbClr val="FFC000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solidFill>
                <a:srgbClr val="FFC000"/>
              </a:solidFill>
              <a:cs typeface="Inter" panose="02000503000000020004" charset="0"/>
            </a:endParaRPr>
          </a:p>
          <a:p>
            <a:pPr algn="l"/>
            <a:endParaRPr lang="zh-CN" altLang="en-US" sz="1200" dirty="0">
              <a:solidFill>
                <a:srgbClr val="FFC000"/>
              </a:solidFill>
              <a:cs typeface="Inter" panose="02000503000000020004" charset="0"/>
            </a:endParaRPr>
          </a:p>
          <a:p>
            <a:pPr algn="l"/>
            <a:r>
              <a:rPr lang="zh-CN" altLang="en-US" sz="1200" dirty="0">
                <a:cs typeface="Inter" panose="02000503000000020004" charset="0"/>
              </a:rPr>
              <a:t>random_search.fit</a:t>
            </a:r>
            <a:r>
              <a:rPr lang="zh-CN" altLang="en-US" sz="1200" dirty="0">
                <a:solidFill>
                  <a:srgbClr val="FFC000"/>
                </a:solidFill>
                <a:cs typeface="Inter" panose="02000503000000020004" charset="0"/>
              </a:rPr>
              <a:t>(</a:t>
            </a:r>
            <a:r>
              <a:rPr lang="zh-CN" altLang="en-US" sz="1200" dirty="0">
                <a:cs typeface="Inter" panose="02000503000000020004" charset="0"/>
              </a:rPr>
              <a:t>x_train_smt,y_train_smt</a:t>
            </a:r>
            <a:r>
              <a:rPr lang="zh-CN" altLang="en-US" sz="1200" dirty="0">
                <a:solidFill>
                  <a:srgbClr val="FFC000"/>
                </a:solidFill>
                <a:cs typeface="Inter" panose="02000503000000020004" charset="0"/>
              </a:rPr>
              <a:t>)</a:t>
            </a:r>
            <a:endParaRPr lang="zh-CN" altLang="en-US" sz="1200" dirty="0">
              <a:solidFill>
                <a:srgbClr val="FFC000"/>
              </a:solidFill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5" name="Rectangle 39"/>
          <p:cNvSpPr/>
          <p:nvPr/>
        </p:nvSpPr>
        <p:spPr>
          <a:xfrm>
            <a:off x="1423022" y="3960332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10" name="Rectangle 38"/>
          <p:cNvSpPr/>
          <p:nvPr/>
        </p:nvSpPr>
        <p:spPr>
          <a:xfrm>
            <a:off x="1488091" y="4025402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113" name="Straight Connector 41"/>
          <p:cNvCxnSpPr/>
          <p:nvPr/>
        </p:nvCxnSpPr>
        <p:spPr>
          <a:xfrm>
            <a:off x="1584986" y="4277898"/>
            <a:ext cx="0" cy="264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六边形 126"/>
          <p:cNvSpPr/>
          <p:nvPr/>
        </p:nvSpPr>
        <p:spPr>
          <a:xfrm>
            <a:off x="116840" y="1250950"/>
            <a:ext cx="11899900" cy="550354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cs typeface="Inter" panose="020005030000000200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197675" y="283946"/>
            <a:ext cx="779716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200" b="1" dirty="0">
                <a:latin typeface="Inter Black" panose="02000503000000020004" charset="0"/>
                <a:ea typeface="+mj-ea"/>
                <a:cs typeface="Inter Black" panose="02000503000000020004" charset="0"/>
              </a:rPr>
              <a:t>ACCURACY OF VARIOUS MODEL</a:t>
            </a:r>
            <a:endParaRPr lang="en-US" altLang="zh-CN" sz="4200" b="1" dirty="0">
              <a:latin typeface="Inter Black" panose="02000503000000020004" charset="0"/>
              <a:ea typeface="+mj-ea"/>
              <a:cs typeface="Inter Black" panose="02000503000000020004" charset="0"/>
            </a:endParaRPr>
          </a:p>
        </p:txBody>
      </p:sp>
      <p:sp>
        <p:nvSpPr>
          <p:cNvPr id="4" name="TextBox 36"/>
          <p:cNvSpPr txBox="1"/>
          <p:nvPr>
            <p:custDataLst>
              <p:tags r:id="rId3"/>
            </p:custDataLst>
          </p:nvPr>
        </p:nvSpPr>
        <p:spPr>
          <a:xfrm>
            <a:off x="6900338" y="2427408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/>
                </a:solidFill>
                <a:latin typeface="+mn-ea"/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5" name="TextBox 37"/>
          <p:cNvSpPr txBox="1"/>
          <p:nvPr>
            <p:custDataLst>
              <p:tags r:id="rId4"/>
            </p:custDataLst>
          </p:nvPr>
        </p:nvSpPr>
        <p:spPr>
          <a:xfrm>
            <a:off x="8705208" y="4560491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cs typeface="Inter" panose="02000503000000020004" charset="0"/>
            </a:endParaRPr>
          </a:p>
        </p:txBody>
      </p:sp>
      <p:sp>
        <p:nvSpPr>
          <p:cNvPr id="3" name="Flowchart: Process 2"/>
          <p:cNvSpPr/>
          <p:nvPr/>
        </p:nvSpPr>
        <p:spPr>
          <a:xfrm>
            <a:off x="116840" y="1835150"/>
            <a:ext cx="75565" cy="75565"/>
          </a:xfrm>
          <a:prstGeom prst="flowChartProcess">
            <a:avLst/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192405" y="4560570"/>
            <a:ext cx="11600815" cy="483870"/>
          </a:xfrm>
          <a:prstGeom prst="flowChartProcess">
            <a:avLst/>
          </a:prstGeom>
          <a:solidFill>
            <a:schemeClr val="accent3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192405" y="5769610"/>
            <a:ext cx="11600815" cy="483870"/>
          </a:xfrm>
          <a:prstGeom prst="flowChartProcess">
            <a:avLst/>
          </a:prstGeom>
          <a:solidFill>
            <a:schemeClr val="accent3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722291" y="566838"/>
            <a:ext cx="5219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Gotham" panose="02000504050000020004" pitchFamily="2" charset="0"/>
                <a:ea typeface="+mj-ea"/>
                <a:cs typeface="Inter" panose="02000503000000020004" charset="0"/>
              </a:rPr>
              <a:t>INTRODUCTION</a:t>
            </a:r>
            <a:endParaRPr lang="en-US" altLang="zh-CN" sz="4000" b="1" dirty="0">
              <a:latin typeface="Gotham" panose="02000504050000020004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78557" y="2296045"/>
            <a:ext cx="765353" cy="603504"/>
          </a:xfrm>
          <a:custGeom>
            <a:avLst/>
            <a:gdLst/>
            <a:ahLst/>
            <a:cxnLst/>
            <a:rect l="l" t="t" r="r" b="b"/>
            <a:pathLst>
              <a:path w="765353" h="603504">
                <a:moveTo>
                  <a:pt x="238887" y="93878"/>
                </a:moveTo>
                <a:cubicBezTo>
                  <a:pt x="137465" y="93878"/>
                  <a:pt x="104775" y="200330"/>
                  <a:pt x="104775" y="301752"/>
                </a:cubicBezTo>
                <a:cubicBezTo>
                  <a:pt x="104775" y="404013"/>
                  <a:pt x="137465" y="508788"/>
                  <a:pt x="238887" y="508788"/>
                </a:cubicBezTo>
                <a:cubicBezTo>
                  <a:pt x="340309" y="508788"/>
                  <a:pt x="373837" y="404013"/>
                  <a:pt x="373837" y="301752"/>
                </a:cubicBezTo>
                <a:cubicBezTo>
                  <a:pt x="373837" y="200330"/>
                  <a:pt x="340309" y="93878"/>
                  <a:pt x="238887" y="93878"/>
                </a:cubicBezTo>
                <a:close/>
                <a:moveTo>
                  <a:pt x="559156" y="8382"/>
                </a:moveTo>
                <a:lnTo>
                  <a:pt x="765353" y="8382"/>
                </a:lnTo>
                <a:lnTo>
                  <a:pt x="765353" y="595122"/>
                </a:lnTo>
                <a:lnTo>
                  <a:pt x="655549" y="595122"/>
                </a:lnTo>
                <a:lnTo>
                  <a:pt x="655549" y="102260"/>
                </a:lnTo>
                <a:lnTo>
                  <a:pt x="559156" y="102260"/>
                </a:lnTo>
                <a:close/>
                <a:moveTo>
                  <a:pt x="238887" y="0"/>
                </a:moveTo>
                <a:cubicBezTo>
                  <a:pt x="370485" y="0"/>
                  <a:pt x="477774" y="102260"/>
                  <a:pt x="477774" y="301752"/>
                </a:cubicBezTo>
                <a:cubicBezTo>
                  <a:pt x="477774" y="502082"/>
                  <a:pt x="370485" y="603504"/>
                  <a:pt x="238887" y="603504"/>
                </a:cubicBezTo>
                <a:cubicBezTo>
                  <a:pt x="108966" y="603504"/>
                  <a:pt x="0" y="502082"/>
                  <a:pt x="0" y="301752"/>
                </a:cubicBezTo>
                <a:cubicBezTo>
                  <a:pt x="0" y="102260"/>
                  <a:pt x="108966" y="0"/>
                  <a:pt x="23888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80000"/>
              </a:lnSpc>
            </a:pPr>
            <a:endParaRPr lang="en-US" sz="6600" b="1" dirty="0">
              <a:solidFill>
                <a:schemeClr val="bg1">
                  <a:lumMod val="50000"/>
                  <a:alpha val="20000"/>
                </a:schemeClr>
              </a:solidFill>
              <a:latin typeface="+mj-lt"/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37" name="Straight Connector 4"/>
          <p:cNvCxnSpPr/>
          <p:nvPr/>
        </p:nvCxnSpPr>
        <p:spPr>
          <a:xfrm>
            <a:off x="2561374" y="2197747"/>
            <a:ext cx="3439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278557" y="4067890"/>
            <a:ext cx="948919" cy="603504"/>
          </a:xfrm>
          <a:custGeom>
            <a:avLst/>
            <a:gdLst/>
            <a:ahLst/>
            <a:cxnLst/>
            <a:rect l="l" t="t" r="r" b="b"/>
            <a:pathLst>
              <a:path w="948919" h="603504">
                <a:moveTo>
                  <a:pt x="238887" y="93879"/>
                </a:moveTo>
                <a:cubicBezTo>
                  <a:pt x="137465" y="93879"/>
                  <a:pt x="104775" y="200330"/>
                  <a:pt x="104775" y="301752"/>
                </a:cubicBezTo>
                <a:cubicBezTo>
                  <a:pt x="104775" y="404013"/>
                  <a:pt x="137465" y="508788"/>
                  <a:pt x="238887" y="508788"/>
                </a:cubicBezTo>
                <a:cubicBezTo>
                  <a:pt x="340309" y="508788"/>
                  <a:pt x="373837" y="404013"/>
                  <a:pt x="373837" y="301752"/>
                </a:cubicBezTo>
                <a:cubicBezTo>
                  <a:pt x="373837" y="200330"/>
                  <a:pt x="340309" y="93879"/>
                  <a:pt x="238887" y="93879"/>
                </a:cubicBezTo>
                <a:close/>
                <a:moveTo>
                  <a:pt x="751104" y="2515"/>
                </a:moveTo>
                <a:cubicBezTo>
                  <a:pt x="874319" y="2515"/>
                  <a:pt x="948919" y="87173"/>
                  <a:pt x="948919" y="181890"/>
                </a:cubicBezTo>
                <a:cubicBezTo>
                  <a:pt x="948919" y="264033"/>
                  <a:pt x="906170" y="305105"/>
                  <a:pt x="800557" y="431673"/>
                </a:cubicBezTo>
                <a:lnTo>
                  <a:pt x="743560" y="499567"/>
                </a:lnTo>
                <a:lnTo>
                  <a:pt x="948919" y="499567"/>
                </a:lnTo>
                <a:lnTo>
                  <a:pt x="948919" y="595122"/>
                </a:lnTo>
                <a:lnTo>
                  <a:pt x="551612" y="595122"/>
                </a:lnTo>
                <a:lnTo>
                  <a:pt x="551612" y="579196"/>
                </a:lnTo>
                <a:lnTo>
                  <a:pt x="701650" y="399822"/>
                </a:lnTo>
                <a:cubicBezTo>
                  <a:pt x="811454" y="269062"/>
                  <a:pt x="836600" y="238049"/>
                  <a:pt x="836600" y="186919"/>
                </a:cubicBezTo>
                <a:cubicBezTo>
                  <a:pt x="836600" y="119025"/>
                  <a:pt x="786308" y="99746"/>
                  <a:pt x="751104" y="99746"/>
                </a:cubicBezTo>
                <a:cubicBezTo>
                  <a:pt x="712546" y="99746"/>
                  <a:pt x="665607" y="122377"/>
                  <a:pt x="665607" y="194463"/>
                </a:cubicBezTo>
                <a:lnTo>
                  <a:pt x="665607" y="209550"/>
                </a:lnTo>
                <a:lnTo>
                  <a:pt x="553288" y="209550"/>
                </a:lnTo>
                <a:lnTo>
                  <a:pt x="553288" y="194463"/>
                </a:lnTo>
                <a:cubicBezTo>
                  <a:pt x="553288" y="90526"/>
                  <a:pt x="623697" y="2515"/>
                  <a:pt x="751104" y="2515"/>
                </a:cubicBezTo>
                <a:close/>
                <a:moveTo>
                  <a:pt x="238887" y="0"/>
                </a:moveTo>
                <a:cubicBezTo>
                  <a:pt x="370485" y="0"/>
                  <a:pt x="477774" y="102261"/>
                  <a:pt x="477774" y="301752"/>
                </a:cubicBezTo>
                <a:cubicBezTo>
                  <a:pt x="477774" y="502082"/>
                  <a:pt x="370485" y="603504"/>
                  <a:pt x="238887" y="603504"/>
                </a:cubicBezTo>
                <a:cubicBezTo>
                  <a:pt x="108966" y="603504"/>
                  <a:pt x="0" y="502082"/>
                  <a:pt x="0" y="301752"/>
                </a:cubicBezTo>
                <a:cubicBezTo>
                  <a:pt x="0" y="102261"/>
                  <a:pt x="108966" y="0"/>
                  <a:pt x="23888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600" b="1">
                <a:solidFill>
                  <a:schemeClr val="bg1">
                    <a:lumMod val="50000"/>
                    <a:alpha val="20000"/>
                  </a:schemeClr>
                </a:solidFill>
                <a:latin typeface="+mj-lt"/>
                <a:ea typeface="Bebas Neue" charset="0"/>
                <a:cs typeface="Bebas Neue" charset="0"/>
              </a:defRPr>
            </a:lvl1pPr>
          </a:lstStyle>
          <a:p>
            <a:endParaRPr lang="en-US" dirty="0">
              <a:ea typeface="Inter" panose="02000503000000020004" charset="0"/>
              <a:cs typeface="Inter" panose="02000503000000020004" charset="0"/>
            </a:endParaRPr>
          </a:p>
        </p:txBody>
      </p:sp>
      <p:cxnSp>
        <p:nvCxnSpPr>
          <p:cNvPr id="41" name="Straight Connector 10"/>
          <p:cNvCxnSpPr/>
          <p:nvPr/>
        </p:nvCxnSpPr>
        <p:spPr>
          <a:xfrm>
            <a:off x="2561374" y="3969592"/>
            <a:ext cx="3439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458085" y="2197735"/>
            <a:ext cx="5412105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b="1" dirty="0">
                <a:latin typeface="Montserrat" pitchFamily="2" charset="0"/>
                <a:ea typeface="+mj-ea"/>
                <a:cs typeface="Inter" panose="02000503000000020004" charset="0"/>
              </a:rPr>
              <a:t>CHURN PREDICTION</a:t>
            </a:r>
            <a:endParaRPr lang="en-US" altLang="zh-CN" sz="2400" b="1" dirty="0">
              <a:latin typeface="Montserrat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820035" y="2646680"/>
            <a:ext cx="7289165" cy="1328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is one of the most popular Big Data use cases in business.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It consists of detecting customers who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Inter" panose="02000503000000020004" charset="0"/>
              </a:rPr>
              <a:t>are likely to cancel a subscription to a service.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457876" y="3975130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latin typeface="Montserrat" pitchFamily="2" charset="0"/>
                <a:ea typeface="+mj-ea"/>
                <a:cs typeface="Inter" panose="02000503000000020004" charset="0"/>
              </a:rPr>
              <a:t>CHURN</a:t>
            </a:r>
            <a:endParaRPr lang="en-US" altLang="zh-CN" sz="2400" b="1" dirty="0">
              <a:latin typeface="Montserrat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905125" y="4424045"/>
            <a:ext cx="7336155" cy="1443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cs typeface="Inter" panose="02000503000000020004" charset="0"/>
              </a:rPr>
              <a:t>is a problem for telecom companies because </a:t>
            </a:r>
            <a:r>
              <a:rPr lang="en-US" altLang="zh-CN" sz="2000" dirty="0">
                <a:cs typeface="Inter" panose="02000503000000020004" charset="0"/>
              </a:rPr>
              <a:t>,</a:t>
            </a:r>
            <a:endParaRPr lang="en-US" altLang="zh-CN" sz="2000" dirty="0">
              <a:cs typeface="Inter" panose="02000503000000020004" charset="0"/>
            </a:endParaRPr>
          </a:p>
          <a:p>
            <a:r>
              <a:rPr lang="zh-CN" altLang="en-US" sz="2000" dirty="0">
                <a:cs typeface="Inter" panose="02000503000000020004" charset="0"/>
              </a:rPr>
              <a:t>it is more expensive to acquire a new customer than to keep your existing one from leaving.</a:t>
            </a:r>
            <a:endParaRPr lang="zh-CN" altLang="en-US" sz="2000" dirty="0">
              <a:cs typeface="Inter" panose="02000503000000020004" charset="0"/>
            </a:endParaRPr>
          </a:p>
        </p:txBody>
      </p:sp>
      <p:sp>
        <p:nvSpPr>
          <p:cNvPr id="64" name="Freeform 5"/>
          <p:cNvSpPr/>
          <p:nvPr/>
        </p:nvSpPr>
        <p:spPr bwMode="auto">
          <a:xfrm flipH="1">
            <a:off x="0" y="5348453"/>
            <a:ext cx="2344060" cy="1509546"/>
          </a:xfrm>
          <a:custGeom>
            <a:avLst/>
            <a:gdLst>
              <a:gd name="T0" fmla="*/ 981 w 999"/>
              <a:gd name="T1" fmla="*/ 56 h 886"/>
              <a:gd name="T2" fmla="*/ 736 w 999"/>
              <a:gd name="T3" fmla="*/ 36 h 886"/>
              <a:gd name="T4" fmla="*/ 561 w 999"/>
              <a:gd name="T5" fmla="*/ 281 h 886"/>
              <a:gd name="T6" fmla="*/ 415 w 999"/>
              <a:gd name="T7" fmla="*/ 549 h 886"/>
              <a:gd name="T8" fmla="*/ 243 w 999"/>
              <a:gd name="T9" fmla="*/ 633 h 886"/>
              <a:gd name="T10" fmla="*/ 19 w 999"/>
              <a:gd name="T11" fmla="*/ 827 h 886"/>
              <a:gd name="T12" fmla="*/ 0 w 999"/>
              <a:gd name="T13" fmla="*/ 886 h 886"/>
              <a:gd name="T14" fmla="*/ 999 w 999"/>
              <a:gd name="T15" fmla="*/ 886 h 886"/>
              <a:gd name="T16" fmla="*/ 999 w 999"/>
              <a:gd name="T17" fmla="*/ 66 h 886"/>
              <a:gd name="T18" fmla="*/ 981 w 999"/>
              <a:gd name="T19" fmla="*/ 5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99" h="886">
                <a:moveTo>
                  <a:pt x="981" y="56"/>
                </a:moveTo>
                <a:cubicBezTo>
                  <a:pt x="906" y="16"/>
                  <a:pt x="813" y="0"/>
                  <a:pt x="736" y="36"/>
                </a:cubicBezTo>
                <a:cubicBezTo>
                  <a:pt x="642" y="79"/>
                  <a:pt x="595" y="183"/>
                  <a:pt x="561" y="281"/>
                </a:cubicBezTo>
                <a:cubicBezTo>
                  <a:pt x="528" y="379"/>
                  <a:pt x="496" y="484"/>
                  <a:pt x="415" y="549"/>
                </a:cubicBezTo>
                <a:cubicBezTo>
                  <a:pt x="365" y="589"/>
                  <a:pt x="302" y="608"/>
                  <a:pt x="243" y="633"/>
                </a:cubicBezTo>
                <a:cubicBezTo>
                  <a:pt x="150" y="672"/>
                  <a:pt x="59" y="734"/>
                  <a:pt x="19" y="827"/>
                </a:cubicBezTo>
                <a:cubicBezTo>
                  <a:pt x="11" y="846"/>
                  <a:pt x="5" y="866"/>
                  <a:pt x="0" y="886"/>
                </a:cubicBezTo>
                <a:cubicBezTo>
                  <a:pt x="999" y="886"/>
                  <a:pt x="999" y="886"/>
                  <a:pt x="999" y="886"/>
                </a:cubicBezTo>
                <a:cubicBezTo>
                  <a:pt x="999" y="66"/>
                  <a:pt x="999" y="66"/>
                  <a:pt x="999" y="66"/>
                </a:cubicBezTo>
                <a:cubicBezTo>
                  <a:pt x="993" y="62"/>
                  <a:pt x="987" y="59"/>
                  <a:pt x="981" y="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65" name="Freeform 5"/>
          <p:cNvSpPr/>
          <p:nvPr/>
        </p:nvSpPr>
        <p:spPr bwMode="auto">
          <a:xfrm>
            <a:off x="9847940" y="5348454"/>
            <a:ext cx="2344060" cy="1509546"/>
          </a:xfrm>
          <a:custGeom>
            <a:avLst/>
            <a:gdLst>
              <a:gd name="T0" fmla="*/ 981 w 999"/>
              <a:gd name="T1" fmla="*/ 56 h 886"/>
              <a:gd name="T2" fmla="*/ 736 w 999"/>
              <a:gd name="T3" fmla="*/ 36 h 886"/>
              <a:gd name="T4" fmla="*/ 561 w 999"/>
              <a:gd name="T5" fmla="*/ 281 h 886"/>
              <a:gd name="T6" fmla="*/ 415 w 999"/>
              <a:gd name="T7" fmla="*/ 549 h 886"/>
              <a:gd name="T8" fmla="*/ 243 w 999"/>
              <a:gd name="T9" fmla="*/ 633 h 886"/>
              <a:gd name="T10" fmla="*/ 19 w 999"/>
              <a:gd name="T11" fmla="*/ 827 h 886"/>
              <a:gd name="T12" fmla="*/ 0 w 999"/>
              <a:gd name="T13" fmla="*/ 886 h 886"/>
              <a:gd name="T14" fmla="*/ 999 w 999"/>
              <a:gd name="T15" fmla="*/ 886 h 886"/>
              <a:gd name="T16" fmla="*/ 999 w 999"/>
              <a:gd name="T17" fmla="*/ 66 h 886"/>
              <a:gd name="T18" fmla="*/ 981 w 999"/>
              <a:gd name="T19" fmla="*/ 5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99" h="886">
                <a:moveTo>
                  <a:pt x="981" y="56"/>
                </a:moveTo>
                <a:cubicBezTo>
                  <a:pt x="906" y="16"/>
                  <a:pt x="813" y="0"/>
                  <a:pt x="736" y="36"/>
                </a:cubicBezTo>
                <a:cubicBezTo>
                  <a:pt x="642" y="79"/>
                  <a:pt x="595" y="183"/>
                  <a:pt x="561" y="281"/>
                </a:cubicBezTo>
                <a:cubicBezTo>
                  <a:pt x="528" y="379"/>
                  <a:pt x="496" y="484"/>
                  <a:pt x="415" y="549"/>
                </a:cubicBezTo>
                <a:cubicBezTo>
                  <a:pt x="365" y="589"/>
                  <a:pt x="302" y="608"/>
                  <a:pt x="243" y="633"/>
                </a:cubicBezTo>
                <a:cubicBezTo>
                  <a:pt x="150" y="672"/>
                  <a:pt x="59" y="734"/>
                  <a:pt x="19" y="827"/>
                </a:cubicBezTo>
                <a:cubicBezTo>
                  <a:pt x="11" y="846"/>
                  <a:pt x="5" y="866"/>
                  <a:pt x="0" y="886"/>
                </a:cubicBezTo>
                <a:cubicBezTo>
                  <a:pt x="999" y="886"/>
                  <a:pt x="999" y="886"/>
                  <a:pt x="999" y="886"/>
                </a:cubicBezTo>
                <a:cubicBezTo>
                  <a:pt x="999" y="66"/>
                  <a:pt x="999" y="66"/>
                  <a:pt x="999" y="66"/>
                </a:cubicBezTo>
                <a:cubicBezTo>
                  <a:pt x="993" y="62"/>
                  <a:pt x="987" y="59"/>
                  <a:pt x="981" y="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1234440" y="404646"/>
            <a:ext cx="972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Montserrat" pitchFamily="2" charset="0"/>
                <a:cs typeface="Inter" panose="02000503000000020004" charset="0"/>
              </a:rPr>
              <a:t>HOW TO REDUCE CUSTOMER CHURN</a:t>
            </a:r>
            <a:endParaRPr lang="en-US" altLang="zh-CN" dirty="0"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Freeform 25"/>
          <p:cNvSpPr/>
          <p:nvPr/>
        </p:nvSpPr>
        <p:spPr>
          <a:xfrm>
            <a:off x="4020378" y="2943056"/>
            <a:ext cx="1283770" cy="146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9"/>
                  <a:pt x="10207" y="153"/>
                </a:cubicBezTo>
                <a:cubicBezTo>
                  <a:pt x="594" y="4993"/>
                  <a:pt x="598" y="4994"/>
                  <a:pt x="598" y="4994"/>
                </a:cubicBezTo>
                <a:cubicBezTo>
                  <a:pt x="242" y="5150"/>
                  <a:pt x="0" y="5517"/>
                  <a:pt x="0" y="5881"/>
                </a:cubicBezTo>
                <a:cubicBezTo>
                  <a:pt x="0" y="15616"/>
                  <a:pt x="0" y="15616"/>
                  <a:pt x="0" y="15616"/>
                </a:cubicBezTo>
                <a:cubicBezTo>
                  <a:pt x="0" y="15668"/>
                  <a:pt x="0" y="15668"/>
                  <a:pt x="0" y="15668"/>
                </a:cubicBezTo>
                <a:cubicBezTo>
                  <a:pt x="0" y="16033"/>
                  <a:pt x="242" y="16342"/>
                  <a:pt x="598" y="16551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1"/>
                  <a:pt x="21007" y="16551"/>
                  <a:pt x="21007" y="16551"/>
                </a:cubicBezTo>
                <a:cubicBezTo>
                  <a:pt x="21363" y="16394"/>
                  <a:pt x="21541" y="16033"/>
                  <a:pt x="21600" y="15668"/>
                </a:cubicBezTo>
                <a:lnTo>
                  <a:pt x="21600" y="5933"/>
                </a:lnTo>
                <a:cubicBezTo>
                  <a:pt x="21600" y="5933"/>
                  <a:pt x="21600" y="5933"/>
                  <a:pt x="21600" y="5881"/>
                </a:cubicBezTo>
                <a:cubicBezTo>
                  <a:pt x="21600" y="5517"/>
                  <a:pt x="21363" y="5202"/>
                  <a:pt x="21007" y="4994"/>
                </a:cubicBezTo>
                <a:cubicBezTo>
                  <a:pt x="11394" y="153"/>
                  <a:pt x="11398" y="153"/>
                  <a:pt x="11398" y="153"/>
                </a:cubicBezTo>
                <a:cubicBezTo>
                  <a:pt x="11220" y="49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5" name="Freeform 28"/>
          <p:cNvSpPr/>
          <p:nvPr/>
        </p:nvSpPr>
        <p:spPr>
          <a:xfrm>
            <a:off x="6887852" y="2943056"/>
            <a:ext cx="1283770" cy="146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9"/>
                  <a:pt x="10207" y="153"/>
                </a:cubicBezTo>
                <a:cubicBezTo>
                  <a:pt x="594" y="4993"/>
                  <a:pt x="598" y="4994"/>
                  <a:pt x="598" y="4994"/>
                </a:cubicBezTo>
                <a:cubicBezTo>
                  <a:pt x="242" y="5150"/>
                  <a:pt x="0" y="5517"/>
                  <a:pt x="0" y="5881"/>
                </a:cubicBezTo>
                <a:cubicBezTo>
                  <a:pt x="0" y="15616"/>
                  <a:pt x="0" y="15616"/>
                  <a:pt x="0" y="15616"/>
                </a:cubicBezTo>
                <a:cubicBezTo>
                  <a:pt x="0" y="15668"/>
                  <a:pt x="0" y="15668"/>
                  <a:pt x="0" y="15668"/>
                </a:cubicBezTo>
                <a:cubicBezTo>
                  <a:pt x="0" y="16033"/>
                  <a:pt x="242" y="16342"/>
                  <a:pt x="598" y="16551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1"/>
                  <a:pt x="21007" y="16551"/>
                  <a:pt x="21007" y="16551"/>
                </a:cubicBezTo>
                <a:cubicBezTo>
                  <a:pt x="21363" y="16394"/>
                  <a:pt x="21600" y="16033"/>
                  <a:pt x="21600" y="15668"/>
                </a:cubicBezTo>
                <a:lnTo>
                  <a:pt x="21600" y="5933"/>
                </a:lnTo>
                <a:cubicBezTo>
                  <a:pt x="21600" y="5933"/>
                  <a:pt x="21600" y="5933"/>
                  <a:pt x="21600" y="5881"/>
                </a:cubicBezTo>
                <a:cubicBezTo>
                  <a:pt x="21600" y="5517"/>
                  <a:pt x="21363" y="5202"/>
                  <a:pt x="21007" y="4994"/>
                </a:cubicBezTo>
                <a:cubicBezTo>
                  <a:pt x="11394" y="153"/>
                  <a:pt x="11398" y="153"/>
                  <a:pt x="11398" y="153"/>
                </a:cubicBezTo>
                <a:cubicBezTo>
                  <a:pt x="11220" y="49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7" name="Freeform 19"/>
          <p:cNvSpPr/>
          <p:nvPr/>
        </p:nvSpPr>
        <p:spPr>
          <a:xfrm>
            <a:off x="6172922" y="1698394"/>
            <a:ext cx="1283770" cy="146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1"/>
                  <a:pt x="10207" y="119"/>
                </a:cubicBezTo>
                <a:cubicBezTo>
                  <a:pt x="594" y="5020"/>
                  <a:pt x="598" y="5019"/>
                  <a:pt x="598" y="5019"/>
                </a:cubicBezTo>
                <a:cubicBezTo>
                  <a:pt x="242" y="5176"/>
                  <a:pt x="0" y="5540"/>
                  <a:pt x="0" y="5905"/>
                </a:cubicBezTo>
                <a:cubicBezTo>
                  <a:pt x="0" y="15625"/>
                  <a:pt x="0" y="15625"/>
                  <a:pt x="0" y="15625"/>
                </a:cubicBezTo>
                <a:cubicBezTo>
                  <a:pt x="0" y="15625"/>
                  <a:pt x="0" y="15677"/>
                  <a:pt x="0" y="15677"/>
                </a:cubicBezTo>
                <a:cubicBezTo>
                  <a:pt x="0" y="16041"/>
                  <a:pt x="242" y="16351"/>
                  <a:pt x="598" y="16558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9"/>
                  <a:pt x="21007" y="16558"/>
                  <a:pt x="21007" y="16558"/>
                </a:cubicBezTo>
                <a:cubicBezTo>
                  <a:pt x="21363" y="16351"/>
                  <a:pt x="21600" y="16041"/>
                  <a:pt x="21600" y="15677"/>
                </a:cubicBezTo>
                <a:cubicBezTo>
                  <a:pt x="21600" y="15677"/>
                  <a:pt x="21600" y="15625"/>
                  <a:pt x="21600" y="15625"/>
                </a:cubicBezTo>
                <a:lnTo>
                  <a:pt x="21600" y="5905"/>
                </a:lnTo>
                <a:cubicBezTo>
                  <a:pt x="21600" y="5540"/>
                  <a:pt x="21363" y="5176"/>
                  <a:pt x="21007" y="5019"/>
                </a:cubicBezTo>
                <a:cubicBezTo>
                  <a:pt x="11394" y="119"/>
                  <a:pt x="11398" y="119"/>
                  <a:pt x="11398" y="119"/>
                </a:cubicBezTo>
                <a:cubicBezTo>
                  <a:pt x="11220" y="41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8" name="Freeform 22"/>
          <p:cNvSpPr/>
          <p:nvPr/>
        </p:nvSpPr>
        <p:spPr>
          <a:xfrm>
            <a:off x="4736600" y="1698394"/>
            <a:ext cx="1283770" cy="146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41"/>
                  <a:pt x="10207" y="119"/>
                </a:cubicBezTo>
                <a:cubicBezTo>
                  <a:pt x="594" y="5020"/>
                  <a:pt x="598" y="5019"/>
                  <a:pt x="598" y="5019"/>
                </a:cubicBezTo>
                <a:cubicBezTo>
                  <a:pt x="242" y="5176"/>
                  <a:pt x="0" y="5540"/>
                  <a:pt x="0" y="5905"/>
                </a:cubicBezTo>
                <a:cubicBezTo>
                  <a:pt x="0" y="15625"/>
                  <a:pt x="0" y="15625"/>
                  <a:pt x="0" y="15625"/>
                </a:cubicBezTo>
                <a:cubicBezTo>
                  <a:pt x="0" y="15625"/>
                  <a:pt x="0" y="15677"/>
                  <a:pt x="0" y="15677"/>
                </a:cubicBezTo>
                <a:cubicBezTo>
                  <a:pt x="0" y="16041"/>
                  <a:pt x="242" y="16351"/>
                  <a:pt x="598" y="16558"/>
                </a:cubicBezTo>
                <a:cubicBezTo>
                  <a:pt x="10211" y="21391"/>
                  <a:pt x="10207" y="21392"/>
                  <a:pt x="10207" y="21392"/>
                </a:cubicBezTo>
                <a:cubicBezTo>
                  <a:pt x="10563" y="21600"/>
                  <a:pt x="11042" y="21600"/>
                  <a:pt x="11398" y="21392"/>
                </a:cubicBezTo>
                <a:cubicBezTo>
                  <a:pt x="21011" y="16559"/>
                  <a:pt x="21007" y="16558"/>
                  <a:pt x="21007" y="16558"/>
                </a:cubicBezTo>
                <a:cubicBezTo>
                  <a:pt x="21363" y="16351"/>
                  <a:pt x="21600" y="16041"/>
                  <a:pt x="21600" y="15677"/>
                </a:cubicBezTo>
                <a:cubicBezTo>
                  <a:pt x="21600" y="15677"/>
                  <a:pt x="21600" y="15625"/>
                  <a:pt x="21600" y="15625"/>
                </a:cubicBezTo>
                <a:lnTo>
                  <a:pt x="21600" y="5905"/>
                </a:lnTo>
                <a:cubicBezTo>
                  <a:pt x="21600" y="5540"/>
                  <a:pt x="21363" y="5176"/>
                  <a:pt x="21007" y="5019"/>
                </a:cubicBezTo>
                <a:cubicBezTo>
                  <a:pt x="11394" y="119"/>
                  <a:pt x="11398" y="119"/>
                  <a:pt x="11398" y="119"/>
                </a:cubicBezTo>
                <a:cubicBezTo>
                  <a:pt x="11220" y="41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9" name="Shape"/>
          <p:cNvSpPr/>
          <p:nvPr/>
        </p:nvSpPr>
        <p:spPr>
          <a:xfrm>
            <a:off x="5159122" y="2210239"/>
            <a:ext cx="438728" cy="43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2" name="Freeform 31"/>
          <p:cNvSpPr/>
          <p:nvPr/>
        </p:nvSpPr>
        <p:spPr>
          <a:xfrm>
            <a:off x="6172922" y="4184487"/>
            <a:ext cx="1283770" cy="1462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36"/>
                  <a:pt x="10207" y="114"/>
                </a:cubicBezTo>
                <a:cubicBezTo>
                  <a:pt x="594" y="4999"/>
                  <a:pt x="598" y="5000"/>
                  <a:pt x="598" y="5000"/>
                </a:cubicBezTo>
                <a:cubicBezTo>
                  <a:pt x="242" y="5156"/>
                  <a:pt x="0" y="5522"/>
                  <a:pt x="0" y="5886"/>
                </a:cubicBezTo>
                <a:cubicBezTo>
                  <a:pt x="0" y="15606"/>
                  <a:pt x="0" y="15605"/>
                  <a:pt x="0" y="15605"/>
                </a:cubicBezTo>
                <a:cubicBezTo>
                  <a:pt x="0" y="15605"/>
                  <a:pt x="0" y="15658"/>
                  <a:pt x="0" y="15658"/>
                </a:cubicBezTo>
                <a:cubicBezTo>
                  <a:pt x="0" y="16023"/>
                  <a:pt x="242" y="16335"/>
                  <a:pt x="598" y="16544"/>
                </a:cubicBezTo>
                <a:cubicBezTo>
                  <a:pt x="10211" y="21392"/>
                  <a:pt x="10207" y="21391"/>
                  <a:pt x="10207" y="21391"/>
                </a:cubicBezTo>
                <a:cubicBezTo>
                  <a:pt x="10563" y="21600"/>
                  <a:pt x="11042" y="21600"/>
                  <a:pt x="11398" y="21391"/>
                </a:cubicBezTo>
                <a:cubicBezTo>
                  <a:pt x="21011" y="16543"/>
                  <a:pt x="21007" y="16544"/>
                  <a:pt x="21007" y="16544"/>
                </a:cubicBezTo>
                <a:cubicBezTo>
                  <a:pt x="21363" y="16335"/>
                  <a:pt x="21600" y="16023"/>
                  <a:pt x="21600" y="15658"/>
                </a:cubicBezTo>
                <a:cubicBezTo>
                  <a:pt x="21600" y="15658"/>
                  <a:pt x="21600" y="15657"/>
                  <a:pt x="21600" y="15605"/>
                </a:cubicBezTo>
                <a:lnTo>
                  <a:pt x="21600" y="5938"/>
                </a:lnTo>
                <a:cubicBezTo>
                  <a:pt x="21600" y="5886"/>
                  <a:pt x="21600" y="5886"/>
                  <a:pt x="21600" y="5886"/>
                </a:cubicBezTo>
                <a:cubicBezTo>
                  <a:pt x="21600" y="5522"/>
                  <a:pt x="21363" y="5208"/>
                  <a:pt x="21007" y="5000"/>
                </a:cubicBezTo>
                <a:cubicBezTo>
                  <a:pt x="11394" y="115"/>
                  <a:pt x="11398" y="114"/>
                  <a:pt x="11398" y="114"/>
                </a:cubicBezTo>
                <a:cubicBezTo>
                  <a:pt x="11220" y="36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3" name="Freeform 34"/>
          <p:cNvSpPr/>
          <p:nvPr/>
        </p:nvSpPr>
        <p:spPr>
          <a:xfrm>
            <a:off x="4736600" y="4184487"/>
            <a:ext cx="1283770" cy="1462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10800" y="0"/>
                </a:moveTo>
                <a:cubicBezTo>
                  <a:pt x="10592" y="0"/>
                  <a:pt x="10385" y="36"/>
                  <a:pt x="10207" y="114"/>
                </a:cubicBezTo>
                <a:cubicBezTo>
                  <a:pt x="594" y="4999"/>
                  <a:pt x="598" y="5000"/>
                  <a:pt x="598" y="5000"/>
                </a:cubicBezTo>
                <a:cubicBezTo>
                  <a:pt x="242" y="5156"/>
                  <a:pt x="0" y="5522"/>
                  <a:pt x="0" y="5886"/>
                </a:cubicBezTo>
                <a:cubicBezTo>
                  <a:pt x="0" y="15606"/>
                  <a:pt x="0" y="15605"/>
                  <a:pt x="0" y="15605"/>
                </a:cubicBezTo>
                <a:cubicBezTo>
                  <a:pt x="0" y="15605"/>
                  <a:pt x="0" y="15658"/>
                  <a:pt x="0" y="15658"/>
                </a:cubicBezTo>
                <a:cubicBezTo>
                  <a:pt x="0" y="16023"/>
                  <a:pt x="242" y="16335"/>
                  <a:pt x="598" y="16544"/>
                </a:cubicBezTo>
                <a:cubicBezTo>
                  <a:pt x="10211" y="21392"/>
                  <a:pt x="10207" y="21391"/>
                  <a:pt x="10207" y="21391"/>
                </a:cubicBezTo>
                <a:cubicBezTo>
                  <a:pt x="10563" y="21600"/>
                  <a:pt x="11042" y="21600"/>
                  <a:pt x="11398" y="21391"/>
                </a:cubicBezTo>
                <a:cubicBezTo>
                  <a:pt x="21011" y="16543"/>
                  <a:pt x="21007" y="16544"/>
                  <a:pt x="21007" y="16544"/>
                </a:cubicBezTo>
                <a:cubicBezTo>
                  <a:pt x="21363" y="16335"/>
                  <a:pt x="21600" y="16023"/>
                  <a:pt x="21600" y="15658"/>
                </a:cubicBezTo>
                <a:cubicBezTo>
                  <a:pt x="21600" y="15658"/>
                  <a:pt x="21600" y="15657"/>
                  <a:pt x="21600" y="15605"/>
                </a:cubicBezTo>
                <a:lnTo>
                  <a:pt x="21600" y="5938"/>
                </a:lnTo>
                <a:cubicBezTo>
                  <a:pt x="21600" y="5886"/>
                  <a:pt x="21600" y="5886"/>
                  <a:pt x="21600" y="5886"/>
                </a:cubicBezTo>
                <a:cubicBezTo>
                  <a:pt x="21600" y="5522"/>
                  <a:pt x="21363" y="5208"/>
                  <a:pt x="21007" y="5000"/>
                </a:cubicBezTo>
                <a:cubicBezTo>
                  <a:pt x="11394" y="115"/>
                  <a:pt x="11398" y="114"/>
                  <a:pt x="11398" y="114"/>
                </a:cubicBezTo>
                <a:cubicBezTo>
                  <a:pt x="11220" y="36"/>
                  <a:pt x="11008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9121" y="5130362"/>
            <a:ext cx="3041412" cy="4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Offer incentives.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42355" y="5095437"/>
            <a:ext cx="3041412" cy="7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Ask for feedback often.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18530" y="1723389"/>
            <a:ext cx="3041412" cy="4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r" defTabSz="91440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Stay competitive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09205" y="1634490"/>
            <a:ext cx="3041328" cy="1060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defTabSz="91440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Lean into your 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b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est customers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91830" y="3348990"/>
            <a:ext cx="3862070" cy="1387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l" defTabSz="91440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Be proactive with communication.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9521" y="3205931"/>
            <a:ext cx="3041412" cy="7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Analyze churn when it happens.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2" name="Shape"/>
          <p:cNvSpPr/>
          <p:nvPr/>
        </p:nvSpPr>
        <p:spPr>
          <a:xfrm>
            <a:off x="6594857" y="2175949"/>
            <a:ext cx="438728" cy="43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3" name="Shape"/>
          <p:cNvSpPr/>
          <p:nvPr/>
        </p:nvSpPr>
        <p:spPr>
          <a:xfrm>
            <a:off x="7309867" y="3453569"/>
            <a:ext cx="438728" cy="43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3" name="Shape"/>
          <p:cNvSpPr/>
          <p:nvPr/>
        </p:nvSpPr>
        <p:spPr>
          <a:xfrm>
            <a:off x="6594857" y="4651179"/>
            <a:ext cx="438728" cy="43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4" name="Shape"/>
          <p:cNvSpPr/>
          <p:nvPr/>
        </p:nvSpPr>
        <p:spPr>
          <a:xfrm>
            <a:off x="4459987" y="3453569"/>
            <a:ext cx="438728" cy="43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  <p:sp>
        <p:nvSpPr>
          <p:cNvPr id="25" name="Shape"/>
          <p:cNvSpPr/>
          <p:nvPr/>
        </p:nvSpPr>
        <p:spPr>
          <a:xfrm>
            <a:off x="5159122" y="4696899"/>
            <a:ext cx="438728" cy="43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F6F9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00">
              <a:latin typeface="Inter" panose="02000503000000020004" charset="0"/>
              <a:ea typeface="Inter" panose="02000503000000020004" charset="0"/>
              <a:cs typeface="Inter" panose="02000503000000020004" charset="0"/>
              <a:sym typeface="Inter" panose="02000503000000020004" charset="0"/>
            </a:endParaRPr>
          </a:p>
        </p:txBody>
      </p:sp>
    </p:spTree>
  </p:cSld>
  <p:clrMapOvr>
    <a:masterClrMapping/>
  </p:clrMapOvr>
  <p:transition spd="slow">
    <p:wedg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2931466" y="619510"/>
            <a:ext cx="686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Montserrat" pitchFamily="2" charset="0"/>
                <a:cs typeface="Inter" panose="02000503000000020004" charset="0"/>
              </a:rPr>
              <a:t>FINDINGS AND SUGGESTIONS</a:t>
            </a:r>
            <a:endParaRPr lang="zh-CN" altLang="en-US" dirty="0"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Rounded Rectangle 28"/>
          <p:cNvSpPr/>
          <p:nvPr/>
        </p:nvSpPr>
        <p:spPr>
          <a:xfrm>
            <a:off x="9264675" y="1928945"/>
            <a:ext cx="2232000" cy="42432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Oval 36"/>
          <p:cNvSpPr/>
          <p:nvPr/>
        </p:nvSpPr>
        <p:spPr>
          <a:xfrm>
            <a:off x="9893769" y="2224625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21356" y="3824590"/>
            <a:ext cx="1918638" cy="1030603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I</a:t>
            </a:r>
            <a:r>
              <a:rPr lang="en-US" altLang="zh-CN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f the plan </a:t>
            </a:r>
            <a:r>
              <a:rPr lang="en-US" altLang="zh-CN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is </a:t>
            </a: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negative prepare the solution before so You can handy easily..</a:t>
            </a:r>
            <a:endParaRPr lang="zh-CN" altLang="en-US" sz="1200" dirty="0">
              <a:solidFill>
                <a:schemeClr val="bg1"/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 flipH="1">
            <a:off x="9405089" y="3356961"/>
            <a:ext cx="1951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highlight>
                  <a:srgbClr val="000000"/>
                </a:highlight>
                <a:latin typeface="Montserrat SemiBold" pitchFamily="2" charset="0"/>
                <a:ea typeface="+mj-ea"/>
                <a:cs typeface="Inter" panose="02000503000000020004" charset="0"/>
              </a:rPr>
              <a:t>PLAN SOLUTION</a:t>
            </a:r>
            <a:endParaRPr lang="en-US" altLang="zh-CN" sz="1600" dirty="0">
              <a:solidFill>
                <a:schemeClr val="bg1"/>
              </a:solidFill>
              <a:highlight>
                <a:srgbClr val="000000"/>
              </a:highlight>
              <a:latin typeface="Montserrat SemiBold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9" name="任意形状 80"/>
          <p:cNvSpPr/>
          <p:nvPr/>
        </p:nvSpPr>
        <p:spPr>
          <a:xfrm>
            <a:off x="10175925" y="2459531"/>
            <a:ext cx="409500" cy="504000"/>
          </a:xfrm>
          <a:custGeom>
            <a:avLst/>
            <a:gdLst>
              <a:gd name="connsiteX0" fmla="*/ 189000 w 409500"/>
              <a:gd name="connsiteY0" fmla="*/ 409173 h 504000"/>
              <a:gd name="connsiteX1" fmla="*/ 220500 w 409500"/>
              <a:gd name="connsiteY1" fmla="*/ 409173 h 504000"/>
              <a:gd name="connsiteX2" fmla="*/ 220500 w 409500"/>
              <a:gd name="connsiteY2" fmla="*/ 424923 h 504000"/>
              <a:gd name="connsiteX3" fmla="*/ 189000 w 409500"/>
              <a:gd name="connsiteY3" fmla="*/ 424923 h 504000"/>
              <a:gd name="connsiteX4" fmla="*/ 126000 w 409500"/>
              <a:gd name="connsiteY4" fmla="*/ 362250 h 504000"/>
              <a:gd name="connsiteX5" fmla="*/ 126000 w 409500"/>
              <a:gd name="connsiteY5" fmla="*/ 409500 h 504000"/>
              <a:gd name="connsiteX6" fmla="*/ 204750 w 409500"/>
              <a:gd name="connsiteY6" fmla="*/ 488250 h 504000"/>
              <a:gd name="connsiteX7" fmla="*/ 283500 w 409500"/>
              <a:gd name="connsiteY7" fmla="*/ 409500 h 504000"/>
              <a:gd name="connsiteX8" fmla="*/ 283500 w 409500"/>
              <a:gd name="connsiteY8" fmla="*/ 362250 h 504000"/>
              <a:gd name="connsiteX9" fmla="*/ 94500 w 409500"/>
              <a:gd name="connsiteY9" fmla="*/ 346500 h 504000"/>
              <a:gd name="connsiteX10" fmla="*/ 315000 w 409500"/>
              <a:gd name="connsiteY10" fmla="*/ 346500 h 504000"/>
              <a:gd name="connsiteX11" fmla="*/ 315000 w 409500"/>
              <a:gd name="connsiteY11" fmla="*/ 362250 h 504000"/>
              <a:gd name="connsiteX12" fmla="*/ 299250 w 409500"/>
              <a:gd name="connsiteY12" fmla="*/ 362250 h 504000"/>
              <a:gd name="connsiteX13" fmla="*/ 299250 w 409500"/>
              <a:gd name="connsiteY13" fmla="*/ 409500 h 504000"/>
              <a:gd name="connsiteX14" fmla="*/ 204750 w 409500"/>
              <a:gd name="connsiteY14" fmla="*/ 504000 h 504000"/>
              <a:gd name="connsiteX15" fmla="*/ 110250 w 409500"/>
              <a:gd name="connsiteY15" fmla="*/ 409500 h 504000"/>
              <a:gd name="connsiteX16" fmla="*/ 110250 w 409500"/>
              <a:gd name="connsiteY16" fmla="*/ 362250 h 504000"/>
              <a:gd name="connsiteX17" fmla="*/ 94500 w 409500"/>
              <a:gd name="connsiteY17" fmla="*/ 362250 h 504000"/>
              <a:gd name="connsiteX18" fmla="*/ 157500 w 409500"/>
              <a:gd name="connsiteY18" fmla="*/ 244456 h 504000"/>
              <a:gd name="connsiteX19" fmla="*/ 173250 w 409500"/>
              <a:gd name="connsiteY19" fmla="*/ 244456 h 504000"/>
              <a:gd name="connsiteX20" fmla="*/ 173250 w 409500"/>
              <a:gd name="connsiteY20" fmla="*/ 315000 h 504000"/>
              <a:gd name="connsiteX21" fmla="*/ 236250 w 409500"/>
              <a:gd name="connsiteY21" fmla="*/ 315000 h 504000"/>
              <a:gd name="connsiteX22" fmla="*/ 236250 w 409500"/>
              <a:gd name="connsiteY22" fmla="*/ 244456 h 504000"/>
              <a:gd name="connsiteX23" fmla="*/ 252000 w 409500"/>
              <a:gd name="connsiteY23" fmla="*/ 244456 h 504000"/>
              <a:gd name="connsiteX24" fmla="*/ 252000 w 409500"/>
              <a:gd name="connsiteY24" fmla="*/ 315000 h 504000"/>
              <a:gd name="connsiteX25" fmla="*/ 315000 w 409500"/>
              <a:gd name="connsiteY25" fmla="*/ 315000 h 504000"/>
              <a:gd name="connsiteX26" fmla="*/ 315000 w 409500"/>
              <a:gd name="connsiteY26" fmla="*/ 330750 h 504000"/>
              <a:gd name="connsiteX27" fmla="*/ 94500 w 409500"/>
              <a:gd name="connsiteY27" fmla="*/ 330750 h 504000"/>
              <a:gd name="connsiteX28" fmla="*/ 94500 w 409500"/>
              <a:gd name="connsiteY28" fmla="*/ 315000 h 504000"/>
              <a:gd name="connsiteX29" fmla="*/ 157500 w 409500"/>
              <a:gd name="connsiteY29" fmla="*/ 315000 h 504000"/>
              <a:gd name="connsiteX30" fmla="*/ 244125 w 409500"/>
              <a:gd name="connsiteY30" fmla="*/ 197367 h 504000"/>
              <a:gd name="connsiteX31" fmla="*/ 236250 w 409500"/>
              <a:gd name="connsiteY31" fmla="*/ 205242 h 504000"/>
              <a:gd name="connsiteX32" fmla="*/ 244125 w 409500"/>
              <a:gd name="connsiteY32" fmla="*/ 213117 h 504000"/>
              <a:gd name="connsiteX33" fmla="*/ 252000 w 409500"/>
              <a:gd name="connsiteY33" fmla="*/ 205242 h 504000"/>
              <a:gd name="connsiteX34" fmla="*/ 244125 w 409500"/>
              <a:gd name="connsiteY34" fmla="*/ 197367 h 504000"/>
              <a:gd name="connsiteX35" fmla="*/ 165375 w 409500"/>
              <a:gd name="connsiteY35" fmla="*/ 197367 h 504000"/>
              <a:gd name="connsiteX36" fmla="*/ 157500 w 409500"/>
              <a:gd name="connsiteY36" fmla="*/ 205242 h 504000"/>
              <a:gd name="connsiteX37" fmla="*/ 165375 w 409500"/>
              <a:gd name="connsiteY37" fmla="*/ 213117 h 504000"/>
              <a:gd name="connsiteX38" fmla="*/ 173250 w 409500"/>
              <a:gd name="connsiteY38" fmla="*/ 205242 h 504000"/>
              <a:gd name="connsiteX39" fmla="*/ 165375 w 409500"/>
              <a:gd name="connsiteY39" fmla="*/ 197367 h 504000"/>
              <a:gd name="connsiteX40" fmla="*/ 244125 w 409500"/>
              <a:gd name="connsiteY40" fmla="*/ 181617 h 504000"/>
              <a:gd name="connsiteX41" fmla="*/ 267750 w 409500"/>
              <a:gd name="connsiteY41" fmla="*/ 205242 h 504000"/>
              <a:gd name="connsiteX42" fmla="*/ 244125 w 409500"/>
              <a:gd name="connsiteY42" fmla="*/ 228867 h 504000"/>
              <a:gd name="connsiteX43" fmla="*/ 220500 w 409500"/>
              <a:gd name="connsiteY43" fmla="*/ 205242 h 504000"/>
              <a:gd name="connsiteX44" fmla="*/ 244125 w 409500"/>
              <a:gd name="connsiteY44" fmla="*/ 181617 h 504000"/>
              <a:gd name="connsiteX45" fmla="*/ 165375 w 409500"/>
              <a:gd name="connsiteY45" fmla="*/ 181617 h 504000"/>
              <a:gd name="connsiteX46" fmla="*/ 189000 w 409500"/>
              <a:gd name="connsiteY46" fmla="*/ 205242 h 504000"/>
              <a:gd name="connsiteX47" fmla="*/ 165375 w 409500"/>
              <a:gd name="connsiteY47" fmla="*/ 228867 h 504000"/>
              <a:gd name="connsiteX48" fmla="*/ 141750 w 409500"/>
              <a:gd name="connsiteY48" fmla="*/ 205242 h 504000"/>
              <a:gd name="connsiteX49" fmla="*/ 165375 w 409500"/>
              <a:gd name="connsiteY49" fmla="*/ 181617 h 504000"/>
              <a:gd name="connsiteX50" fmla="*/ 204750 w 409500"/>
              <a:gd name="connsiteY50" fmla="*/ 92647 h 504000"/>
              <a:gd name="connsiteX51" fmla="*/ 291378 w 409500"/>
              <a:gd name="connsiteY51" fmla="*/ 133599 h 504000"/>
              <a:gd name="connsiteX52" fmla="*/ 275902 w 409500"/>
              <a:gd name="connsiteY52" fmla="*/ 291383 h 504000"/>
              <a:gd name="connsiteX53" fmla="*/ 265897 w 409500"/>
              <a:gd name="connsiteY53" fmla="*/ 279217 h 504000"/>
              <a:gd name="connsiteX54" fmla="*/ 279008 w 409500"/>
              <a:gd name="connsiteY54" fmla="*/ 266150 h 504000"/>
              <a:gd name="connsiteX55" fmla="*/ 266149 w 409500"/>
              <a:gd name="connsiteY55" fmla="*/ 130495 h 504000"/>
              <a:gd name="connsiteX56" fmla="*/ 130494 w 409500"/>
              <a:gd name="connsiteY56" fmla="*/ 143355 h 504000"/>
              <a:gd name="connsiteX57" fmla="*/ 143354 w 409500"/>
              <a:gd name="connsiteY57" fmla="*/ 279009 h 504000"/>
              <a:gd name="connsiteX58" fmla="*/ 133310 w 409500"/>
              <a:gd name="connsiteY58" fmla="*/ 291145 h 504000"/>
              <a:gd name="connsiteX59" fmla="*/ 92647 w 409500"/>
              <a:gd name="connsiteY59" fmla="*/ 204755 h 504000"/>
              <a:gd name="connsiteX60" fmla="*/ 204750 w 409500"/>
              <a:gd name="connsiteY60" fmla="*/ 92647 h 504000"/>
              <a:gd name="connsiteX61" fmla="*/ 23625 w 409500"/>
              <a:gd name="connsiteY61" fmla="*/ 0 h 504000"/>
              <a:gd name="connsiteX62" fmla="*/ 385875 w 409500"/>
              <a:gd name="connsiteY62" fmla="*/ 0 h 504000"/>
              <a:gd name="connsiteX63" fmla="*/ 409500 w 409500"/>
              <a:gd name="connsiteY63" fmla="*/ 23625 h 504000"/>
              <a:gd name="connsiteX64" fmla="*/ 409500 w 409500"/>
              <a:gd name="connsiteY64" fmla="*/ 385875 h 504000"/>
              <a:gd name="connsiteX65" fmla="*/ 385875 w 409500"/>
              <a:gd name="connsiteY65" fmla="*/ 409500 h 504000"/>
              <a:gd name="connsiteX66" fmla="*/ 317734 w 409500"/>
              <a:gd name="connsiteY66" fmla="*/ 409500 h 504000"/>
              <a:gd name="connsiteX67" fmla="*/ 317734 w 409500"/>
              <a:gd name="connsiteY67" fmla="*/ 393750 h 504000"/>
              <a:gd name="connsiteX68" fmla="*/ 385875 w 409500"/>
              <a:gd name="connsiteY68" fmla="*/ 393750 h 504000"/>
              <a:gd name="connsiteX69" fmla="*/ 393750 w 409500"/>
              <a:gd name="connsiteY69" fmla="*/ 385875 h 504000"/>
              <a:gd name="connsiteX70" fmla="*/ 393750 w 409500"/>
              <a:gd name="connsiteY70" fmla="*/ 23625 h 504000"/>
              <a:gd name="connsiteX71" fmla="*/ 385875 w 409500"/>
              <a:gd name="connsiteY71" fmla="*/ 15750 h 504000"/>
              <a:gd name="connsiteX72" fmla="*/ 23625 w 409500"/>
              <a:gd name="connsiteY72" fmla="*/ 15750 h 504000"/>
              <a:gd name="connsiteX73" fmla="*/ 15750 w 409500"/>
              <a:gd name="connsiteY73" fmla="*/ 23625 h 504000"/>
              <a:gd name="connsiteX74" fmla="*/ 15750 w 409500"/>
              <a:gd name="connsiteY74" fmla="*/ 385875 h 504000"/>
              <a:gd name="connsiteX75" fmla="*/ 23625 w 409500"/>
              <a:gd name="connsiteY75" fmla="*/ 393750 h 504000"/>
              <a:gd name="connsiteX76" fmla="*/ 93950 w 409500"/>
              <a:gd name="connsiteY76" fmla="*/ 393750 h 504000"/>
              <a:gd name="connsiteX77" fmla="*/ 93950 w 409500"/>
              <a:gd name="connsiteY77" fmla="*/ 409500 h 504000"/>
              <a:gd name="connsiteX78" fmla="*/ 23625 w 409500"/>
              <a:gd name="connsiteY78" fmla="*/ 409500 h 504000"/>
              <a:gd name="connsiteX79" fmla="*/ 0 w 409500"/>
              <a:gd name="connsiteY79" fmla="*/ 385875 h 504000"/>
              <a:gd name="connsiteX80" fmla="*/ 0 w 409500"/>
              <a:gd name="connsiteY80" fmla="*/ 23625 h 504000"/>
              <a:gd name="connsiteX81" fmla="*/ 23625 w 409500"/>
              <a:gd name="connsiteY81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09500" h="504000">
                <a:moveTo>
                  <a:pt x="189000" y="409173"/>
                </a:moveTo>
                <a:lnTo>
                  <a:pt x="220500" y="409173"/>
                </a:lnTo>
                <a:lnTo>
                  <a:pt x="220500" y="424923"/>
                </a:lnTo>
                <a:lnTo>
                  <a:pt x="189000" y="424923"/>
                </a:lnTo>
                <a:close/>
                <a:moveTo>
                  <a:pt x="126000" y="362250"/>
                </a:moveTo>
                <a:lnTo>
                  <a:pt x="126000" y="409500"/>
                </a:lnTo>
                <a:cubicBezTo>
                  <a:pt x="126000" y="452992"/>
                  <a:pt x="161258" y="488250"/>
                  <a:pt x="204750" y="488250"/>
                </a:cubicBezTo>
                <a:cubicBezTo>
                  <a:pt x="248242" y="488250"/>
                  <a:pt x="283500" y="452992"/>
                  <a:pt x="283500" y="409500"/>
                </a:cubicBezTo>
                <a:lnTo>
                  <a:pt x="283500" y="362250"/>
                </a:lnTo>
                <a:close/>
                <a:moveTo>
                  <a:pt x="94500" y="346500"/>
                </a:moveTo>
                <a:lnTo>
                  <a:pt x="315000" y="346500"/>
                </a:lnTo>
                <a:lnTo>
                  <a:pt x="315000" y="362250"/>
                </a:lnTo>
                <a:lnTo>
                  <a:pt x="299250" y="362250"/>
                </a:lnTo>
                <a:lnTo>
                  <a:pt x="299250" y="409500"/>
                </a:lnTo>
                <a:cubicBezTo>
                  <a:pt x="299190" y="461666"/>
                  <a:pt x="256916" y="503940"/>
                  <a:pt x="204750" y="504000"/>
                </a:cubicBezTo>
                <a:cubicBezTo>
                  <a:pt x="152584" y="503940"/>
                  <a:pt x="110310" y="461666"/>
                  <a:pt x="110250" y="409500"/>
                </a:cubicBezTo>
                <a:lnTo>
                  <a:pt x="110250" y="362250"/>
                </a:lnTo>
                <a:lnTo>
                  <a:pt x="94500" y="362250"/>
                </a:lnTo>
                <a:close/>
                <a:moveTo>
                  <a:pt x="157500" y="244456"/>
                </a:moveTo>
                <a:lnTo>
                  <a:pt x="173250" y="244456"/>
                </a:lnTo>
                <a:lnTo>
                  <a:pt x="173250" y="315000"/>
                </a:lnTo>
                <a:lnTo>
                  <a:pt x="236250" y="315000"/>
                </a:lnTo>
                <a:lnTo>
                  <a:pt x="236250" y="244456"/>
                </a:lnTo>
                <a:lnTo>
                  <a:pt x="252000" y="244456"/>
                </a:lnTo>
                <a:lnTo>
                  <a:pt x="252000" y="315000"/>
                </a:lnTo>
                <a:lnTo>
                  <a:pt x="315000" y="315000"/>
                </a:lnTo>
                <a:lnTo>
                  <a:pt x="315000" y="330750"/>
                </a:lnTo>
                <a:lnTo>
                  <a:pt x="94500" y="330750"/>
                </a:lnTo>
                <a:lnTo>
                  <a:pt x="94500" y="315000"/>
                </a:lnTo>
                <a:lnTo>
                  <a:pt x="157500" y="315000"/>
                </a:lnTo>
                <a:close/>
                <a:moveTo>
                  <a:pt x="244125" y="197367"/>
                </a:moveTo>
                <a:cubicBezTo>
                  <a:pt x="239776" y="197367"/>
                  <a:pt x="236250" y="200893"/>
                  <a:pt x="236250" y="205242"/>
                </a:cubicBezTo>
                <a:cubicBezTo>
                  <a:pt x="236256" y="209589"/>
                  <a:pt x="239778" y="213111"/>
                  <a:pt x="244125" y="213117"/>
                </a:cubicBezTo>
                <a:cubicBezTo>
                  <a:pt x="248474" y="213117"/>
                  <a:pt x="252000" y="209591"/>
                  <a:pt x="252000" y="205242"/>
                </a:cubicBezTo>
                <a:cubicBezTo>
                  <a:pt x="252000" y="200893"/>
                  <a:pt x="248474" y="197367"/>
                  <a:pt x="244125" y="197367"/>
                </a:cubicBezTo>
                <a:close/>
                <a:moveTo>
                  <a:pt x="165375" y="197367"/>
                </a:moveTo>
                <a:cubicBezTo>
                  <a:pt x="161026" y="197367"/>
                  <a:pt x="157500" y="200893"/>
                  <a:pt x="157500" y="205242"/>
                </a:cubicBezTo>
                <a:cubicBezTo>
                  <a:pt x="157506" y="209589"/>
                  <a:pt x="161028" y="213111"/>
                  <a:pt x="165375" y="213117"/>
                </a:cubicBezTo>
                <a:cubicBezTo>
                  <a:pt x="169724" y="213117"/>
                  <a:pt x="173250" y="209591"/>
                  <a:pt x="173250" y="205242"/>
                </a:cubicBezTo>
                <a:cubicBezTo>
                  <a:pt x="173250" y="200893"/>
                  <a:pt x="169724" y="197367"/>
                  <a:pt x="165375" y="197367"/>
                </a:cubicBezTo>
                <a:close/>
                <a:moveTo>
                  <a:pt x="244125" y="181617"/>
                </a:moveTo>
                <a:cubicBezTo>
                  <a:pt x="257173" y="181617"/>
                  <a:pt x="267750" y="192194"/>
                  <a:pt x="267750" y="205242"/>
                </a:cubicBezTo>
                <a:cubicBezTo>
                  <a:pt x="267736" y="218284"/>
                  <a:pt x="257167" y="228853"/>
                  <a:pt x="244125" y="228867"/>
                </a:cubicBezTo>
                <a:cubicBezTo>
                  <a:pt x="231077" y="228867"/>
                  <a:pt x="220500" y="218290"/>
                  <a:pt x="220500" y="205242"/>
                </a:cubicBezTo>
                <a:cubicBezTo>
                  <a:pt x="220500" y="192194"/>
                  <a:pt x="231077" y="181617"/>
                  <a:pt x="244125" y="181617"/>
                </a:cubicBezTo>
                <a:close/>
                <a:moveTo>
                  <a:pt x="165375" y="181617"/>
                </a:moveTo>
                <a:cubicBezTo>
                  <a:pt x="178423" y="181617"/>
                  <a:pt x="189000" y="192194"/>
                  <a:pt x="189000" y="205242"/>
                </a:cubicBezTo>
                <a:cubicBezTo>
                  <a:pt x="188986" y="218284"/>
                  <a:pt x="178417" y="228853"/>
                  <a:pt x="165375" y="228867"/>
                </a:cubicBezTo>
                <a:cubicBezTo>
                  <a:pt x="152327" y="228867"/>
                  <a:pt x="141750" y="218290"/>
                  <a:pt x="141750" y="205242"/>
                </a:cubicBezTo>
                <a:cubicBezTo>
                  <a:pt x="141750" y="192194"/>
                  <a:pt x="152327" y="181617"/>
                  <a:pt x="165375" y="181617"/>
                </a:cubicBezTo>
                <a:close/>
                <a:moveTo>
                  <a:pt x="204750" y="92647"/>
                </a:moveTo>
                <a:cubicBezTo>
                  <a:pt x="238299" y="92648"/>
                  <a:pt x="270085" y="107674"/>
                  <a:pt x="291378" y="133599"/>
                </a:cubicBezTo>
                <a:cubicBezTo>
                  <a:pt x="330676" y="181443"/>
                  <a:pt x="323747" y="252086"/>
                  <a:pt x="275902" y="291383"/>
                </a:cubicBezTo>
                <a:lnTo>
                  <a:pt x="265897" y="279217"/>
                </a:lnTo>
                <a:cubicBezTo>
                  <a:pt x="270676" y="275292"/>
                  <a:pt x="275067" y="270916"/>
                  <a:pt x="279008" y="266150"/>
                </a:cubicBezTo>
                <a:cubicBezTo>
                  <a:pt x="312917" y="225138"/>
                  <a:pt x="307160" y="164404"/>
                  <a:pt x="266149" y="130495"/>
                </a:cubicBezTo>
                <a:cubicBezTo>
                  <a:pt x="225138" y="96586"/>
                  <a:pt x="164403" y="102343"/>
                  <a:pt x="130494" y="143355"/>
                </a:cubicBezTo>
                <a:cubicBezTo>
                  <a:pt x="96585" y="184366"/>
                  <a:pt x="102343" y="245100"/>
                  <a:pt x="143354" y="279009"/>
                </a:cubicBezTo>
                <a:lnTo>
                  <a:pt x="133310" y="291145"/>
                </a:lnTo>
                <a:cubicBezTo>
                  <a:pt x="107557" y="269848"/>
                  <a:pt x="92648" y="238173"/>
                  <a:pt x="92647" y="204755"/>
                </a:cubicBezTo>
                <a:cubicBezTo>
                  <a:pt x="92646" y="142840"/>
                  <a:pt x="142836" y="92648"/>
                  <a:pt x="204750" y="92647"/>
                </a:cubicBezTo>
                <a:close/>
                <a:moveTo>
                  <a:pt x="23625" y="0"/>
                </a:moveTo>
                <a:lnTo>
                  <a:pt x="385875" y="0"/>
                </a:lnTo>
                <a:cubicBezTo>
                  <a:pt x="398917" y="14"/>
                  <a:pt x="409486" y="10583"/>
                  <a:pt x="409500" y="23625"/>
                </a:cubicBezTo>
                <a:lnTo>
                  <a:pt x="409500" y="385875"/>
                </a:lnTo>
                <a:cubicBezTo>
                  <a:pt x="409486" y="398917"/>
                  <a:pt x="398917" y="409486"/>
                  <a:pt x="385875" y="409500"/>
                </a:cubicBezTo>
                <a:lnTo>
                  <a:pt x="317734" y="409500"/>
                </a:lnTo>
                <a:lnTo>
                  <a:pt x="317734" y="393750"/>
                </a:lnTo>
                <a:lnTo>
                  <a:pt x="385875" y="393750"/>
                </a:lnTo>
                <a:cubicBezTo>
                  <a:pt x="390222" y="393744"/>
                  <a:pt x="393744" y="390222"/>
                  <a:pt x="393750" y="385875"/>
                </a:cubicBezTo>
                <a:lnTo>
                  <a:pt x="393750" y="23625"/>
                </a:lnTo>
                <a:cubicBezTo>
                  <a:pt x="393744" y="19278"/>
                  <a:pt x="390222" y="15756"/>
                  <a:pt x="385875" y="15750"/>
                </a:cubicBezTo>
                <a:lnTo>
                  <a:pt x="23625" y="15750"/>
                </a:lnTo>
                <a:cubicBezTo>
                  <a:pt x="19278" y="15756"/>
                  <a:pt x="15756" y="19278"/>
                  <a:pt x="15750" y="23625"/>
                </a:cubicBezTo>
                <a:lnTo>
                  <a:pt x="15750" y="385875"/>
                </a:lnTo>
                <a:cubicBezTo>
                  <a:pt x="15756" y="390222"/>
                  <a:pt x="19278" y="393744"/>
                  <a:pt x="23625" y="393750"/>
                </a:cubicBezTo>
                <a:lnTo>
                  <a:pt x="93950" y="393750"/>
                </a:lnTo>
                <a:lnTo>
                  <a:pt x="93950" y="409500"/>
                </a:lnTo>
                <a:lnTo>
                  <a:pt x="23625" y="409500"/>
                </a:lnTo>
                <a:cubicBezTo>
                  <a:pt x="10583" y="409486"/>
                  <a:pt x="14" y="398917"/>
                  <a:pt x="0" y="385875"/>
                </a:cubicBezTo>
                <a:lnTo>
                  <a:pt x="0" y="23625"/>
                </a:lnTo>
                <a:cubicBezTo>
                  <a:pt x="14" y="10583"/>
                  <a:pt x="10583" y="14"/>
                  <a:pt x="23625" y="0"/>
                </a:cubicBez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0" name="Rounded Rectangle 29"/>
          <p:cNvSpPr/>
          <p:nvPr/>
        </p:nvSpPr>
        <p:spPr>
          <a:xfrm>
            <a:off x="6409606" y="1928945"/>
            <a:ext cx="2232000" cy="42432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1" name="Oval 30"/>
          <p:cNvSpPr/>
          <p:nvPr/>
        </p:nvSpPr>
        <p:spPr>
          <a:xfrm>
            <a:off x="7038700" y="2213477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66287" y="3824590"/>
            <a:ext cx="1918638" cy="151073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When </a:t>
            </a:r>
            <a:r>
              <a:rPr lang="en-US" altLang="zh-CN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you</a:t>
            </a:r>
            <a:r>
              <a:rPr lang="zh-CN" altLang="en-US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are taking </a:t>
            </a:r>
            <a:r>
              <a:rPr lang="zh-CN" altLang="en-US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a</a:t>
            </a: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ny change in plans of your business just predict the positive and negative share of that plan.</a:t>
            </a:r>
            <a:endParaRPr lang="zh-CN" altLang="en-US" sz="1200" dirty="0">
              <a:solidFill>
                <a:schemeClr val="bg1"/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6433000" y="3362555"/>
            <a:ext cx="218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highlight>
                  <a:srgbClr val="000000"/>
                </a:highlight>
                <a:latin typeface="Montserrat SemiBold" pitchFamily="2" charset="0"/>
                <a:ea typeface="+mj-ea"/>
                <a:cs typeface="Inter" panose="02000503000000020004" charset="0"/>
              </a:rPr>
              <a:t>CHANGES IN PLAN</a:t>
            </a:r>
            <a:endParaRPr lang="en-US" altLang="zh-CN" sz="1600" dirty="0">
              <a:solidFill>
                <a:schemeClr val="bg1"/>
              </a:solidFill>
              <a:highlight>
                <a:srgbClr val="000000"/>
              </a:highlight>
              <a:latin typeface="Montserrat SemiBold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14" name="任意形状 79"/>
          <p:cNvSpPr/>
          <p:nvPr/>
        </p:nvSpPr>
        <p:spPr>
          <a:xfrm>
            <a:off x="7273606" y="2459667"/>
            <a:ext cx="504350" cy="481691"/>
          </a:xfrm>
          <a:custGeom>
            <a:avLst/>
            <a:gdLst>
              <a:gd name="connsiteX0" fmla="*/ 254869 w 504350"/>
              <a:gd name="connsiteY0" fmla="*/ 312112 h 481691"/>
              <a:gd name="connsiteX1" fmla="*/ 252787 w 504350"/>
              <a:gd name="connsiteY1" fmla="*/ 313953 h 481691"/>
              <a:gd name="connsiteX2" fmla="*/ 168525 w 504350"/>
              <a:gd name="connsiteY2" fmla="*/ 336003 h 481691"/>
              <a:gd name="connsiteX3" fmla="*/ 102990 w 504350"/>
              <a:gd name="connsiteY3" fmla="*/ 322862 h 481691"/>
              <a:gd name="connsiteX4" fmla="*/ 99975 w 504350"/>
              <a:gd name="connsiteY4" fmla="*/ 320842 h 481691"/>
              <a:gd name="connsiteX5" fmla="*/ 110336 w 504350"/>
              <a:gd name="connsiteY5" fmla="*/ 372598 h 481691"/>
              <a:gd name="connsiteX6" fmla="*/ 250425 w 504350"/>
              <a:gd name="connsiteY6" fmla="*/ 466728 h 481691"/>
              <a:gd name="connsiteX7" fmla="*/ 391511 w 504350"/>
              <a:gd name="connsiteY7" fmla="*/ 374037 h 481691"/>
              <a:gd name="connsiteX8" fmla="*/ 402804 w 504350"/>
              <a:gd name="connsiteY8" fmla="*/ 320370 h 481691"/>
              <a:gd name="connsiteX9" fmla="*/ 390736 w 504350"/>
              <a:gd name="connsiteY9" fmla="*/ 326861 h 481691"/>
              <a:gd name="connsiteX10" fmla="*/ 336263 w 504350"/>
              <a:gd name="connsiteY10" fmla="*/ 336003 h 481691"/>
              <a:gd name="connsiteX11" fmla="*/ 292163 w 504350"/>
              <a:gd name="connsiteY11" fmla="*/ 330491 h 481691"/>
              <a:gd name="connsiteX12" fmla="*/ 244125 w 504350"/>
              <a:gd name="connsiteY12" fmla="*/ 244654 h 481691"/>
              <a:gd name="connsiteX13" fmla="*/ 259088 w 504350"/>
              <a:gd name="connsiteY13" fmla="*/ 244654 h 481691"/>
              <a:gd name="connsiteX14" fmla="*/ 259088 w 504350"/>
              <a:gd name="connsiteY14" fmla="*/ 260404 h 481691"/>
              <a:gd name="connsiteX15" fmla="*/ 244125 w 504350"/>
              <a:gd name="connsiteY15" fmla="*/ 260404 h 481691"/>
              <a:gd name="connsiteX16" fmla="*/ 259875 w 504350"/>
              <a:gd name="connsiteY16" fmla="*/ 213941 h 481691"/>
              <a:gd name="connsiteX17" fmla="*/ 274838 w 504350"/>
              <a:gd name="connsiteY17" fmla="*/ 213941 h 481691"/>
              <a:gd name="connsiteX18" fmla="*/ 274838 w 504350"/>
              <a:gd name="connsiteY18" fmla="*/ 229691 h 481691"/>
              <a:gd name="connsiteX19" fmla="*/ 259875 w 504350"/>
              <a:gd name="connsiteY19" fmla="*/ 229691 h 481691"/>
              <a:gd name="connsiteX20" fmla="*/ 229163 w 504350"/>
              <a:gd name="connsiteY20" fmla="*/ 213941 h 481691"/>
              <a:gd name="connsiteX21" fmla="*/ 244126 w 504350"/>
              <a:gd name="connsiteY21" fmla="*/ 213941 h 481691"/>
              <a:gd name="connsiteX22" fmla="*/ 244126 w 504350"/>
              <a:gd name="connsiteY22" fmla="*/ 229691 h 481691"/>
              <a:gd name="connsiteX23" fmla="*/ 229163 w 504350"/>
              <a:gd name="connsiteY23" fmla="*/ 229691 h 481691"/>
              <a:gd name="connsiteX24" fmla="*/ 170176 w 504350"/>
              <a:gd name="connsiteY24" fmla="*/ 188033 h 481691"/>
              <a:gd name="connsiteX25" fmla="*/ 143916 w 504350"/>
              <a:gd name="connsiteY25" fmla="*/ 205574 h 481691"/>
              <a:gd name="connsiteX26" fmla="*/ 110914 w 504350"/>
              <a:gd name="connsiteY26" fmla="*/ 253870 h 481691"/>
              <a:gd name="connsiteX27" fmla="*/ 100365 w 504350"/>
              <a:gd name="connsiteY27" fmla="*/ 304006 h 481691"/>
              <a:gd name="connsiteX28" fmla="*/ 101245 w 504350"/>
              <a:gd name="connsiteY28" fmla="*/ 304608 h 481691"/>
              <a:gd name="connsiteX29" fmla="*/ 186945 w 504350"/>
              <a:gd name="connsiteY29" fmla="*/ 319170 h 481691"/>
              <a:gd name="connsiteX30" fmla="*/ 235663 w 504350"/>
              <a:gd name="connsiteY30" fmla="*/ 302648 h 481691"/>
              <a:gd name="connsiteX31" fmla="*/ 232387 w 504350"/>
              <a:gd name="connsiteY31" fmla="*/ 301034 h 481691"/>
              <a:gd name="connsiteX32" fmla="*/ 176822 w 504350"/>
              <a:gd name="connsiteY32" fmla="*/ 223209 h 481691"/>
              <a:gd name="connsiteX33" fmla="*/ 334863 w 504350"/>
              <a:gd name="connsiteY33" fmla="*/ 186789 h 481691"/>
              <a:gd name="connsiteX34" fmla="*/ 326137 w 504350"/>
              <a:gd name="connsiteY34" fmla="*/ 227074 h 481691"/>
              <a:gd name="connsiteX35" fmla="*/ 302806 w 504350"/>
              <a:gd name="connsiteY35" fmla="*/ 269718 h 481691"/>
              <a:gd name="connsiteX36" fmla="*/ 266122 w 504350"/>
              <a:gd name="connsiteY36" fmla="*/ 302160 h 481691"/>
              <a:gd name="connsiteX37" fmla="*/ 294821 w 504350"/>
              <a:gd name="connsiteY37" fmla="*/ 316907 h 481691"/>
              <a:gd name="connsiteX38" fmla="*/ 353132 w 504350"/>
              <a:gd name="connsiteY38" fmla="*/ 322050 h 481691"/>
              <a:gd name="connsiteX39" fmla="*/ 402599 w 504350"/>
              <a:gd name="connsiteY39" fmla="*/ 306398 h 481691"/>
              <a:gd name="connsiteX40" fmla="*/ 395695 w 504350"/>
              <a:gd name="connsiteY40" fmla="*/ 264919 h 481691"/>
              <a:gd name="connsiteX41" fmla="*/ 336878 w 504350"/>
              <a:gd name="connsiteY41" fmla="*/ 187720 h 481691"/>
              <a:gd name="connsiteX42" fmla="*/ 274838 w 504350"/>
              <a:gd name="connsiteY42" fmla="*/ 183229 h 481691"/>
              <a:gd name="connsiteX43" fmla="*/ 289801 w 504350"/>
              <a:gd name="connsiteY43" fmla="*/ 183229 h 481691"/>
              <a:gd name="connsiteX44" fmla="*/ 289801 w 504350"/>
              <a:gd name="connsiteY44" fmla="*/ 198979 h 481691"/>
              <a:gd name="connsiteX45" fmla="*/ 274838 w 504350"/>
              <a:gd name="connsiteY45" fmla="*/ 198979 h 481691"/>
              <a:gd name="connsiteX46" fmla="*/ 244125 w 504350"/>
              <a:gd name="connsiteY46" fmla="*/ 183229 h 481691"/>
              <a:gd name="connsiteX47" fmla="*/ 259088 w 504350"/>
              <a:gd name="connsiteY47" fmla="*/ 183229 h 481691"/>
              <a:gd name="connsiteX48" fmla="*/ 259088 w 504350"/>
              <a:gd name="connsiteY48" fmla="*/ 198979 h 481691"/>
              <a:gd name="connsiteX49" fmla="*/ 244125 w 504350"/>
              <a:gd name="connsiteY49" fmla="*/ 198979 h 481691"/>
              <a:gd name="connsiteX50" fmla="*/ 213413 w 504350"/>
              <a:gd name="connsiteY50" fmla="*/ 183229 h 481691"/>
              <a:gd name="connsiteX51" fmla="*/ 228376 w 504350"/>
              <a:gd name="connsiteY51" fmla="*/ 183229 h 481691"/>
              <a:gd name="connsiteX52" fmla="*/ 228376 w 504350"/>
              <a:gd name="connsiteY52" fmla="*/ 198979 h 481691"/>
              <a:gd name="connsiteX53" fmla="*/ 213413 w 504350"/>
              <a:gd name="connsiteY53" fmla="*/ 198979 h 481691"/>
              <a:gd name="connsiteX54" fmla="*/ 252000 w 504350"/>
              <a:gd name="connsiteY54" fmla="*/ 161178 h 481691"/>
              <a:gd name="connsiteX55" fmla="*/ 192569 w 504350"/>
              <a:gd name="connsiteY55" fmla="*/ 173077 h 481691"/>
              <a:gd name="connsiteX56" fmla="*/ 184815 w 504350"/>
              <a:gd name="connsiteY56" fmla="*/ 178256 h 481691"/>
              <a:gd name="connsiteX57" fmla="*/ 188705 w 504350"/>
              <a:gd name="connsiteY57" fmla="*/ 207543 h 481691"/>
              <a:gd name="connsiteX58" fmla="*/ 203963 w 504350"/>
              <a:gd name="connsiteY58" fmla="*/ 243866 h 481691"/>
              <a:gd name="connsiteX59" fmla="*/ 242858 w 504350"/>
              <a:gd name="connsiteY59" fmla="*/ 290206 h 481691"/>
              <a:gd name="connsiteX60" fmla="*/ 250510 w 504350"/>
              <a:gd name="connsiteY60" fmla="*/ 294138 h 481691"/>
              <a:gd name="connsiteX61" fmla="*/ 289296 w 504350"/>
              <a:gd name="connsiteY61" fmla="*/ 259874 h 481691"/>
              <a:gd name="connsiteX62" fmla="*/ 310435 w 504350"/>
              <a:gd name="connsiteY62" fmla="*/ 221286 h 481691"/>
              <a:gd name="connsiteX63" fmla="*/ 319527 w 504350"/>
              <a:gd name="connsiteY63" fmla="*/ 179701 h 481691"/>
              <a:gd name="connsiteX64" fmla="*/ 291375 w 504350"/>
              <a:gd name="connsiteY64" fmla="*/ 166691 h 481691"/>
              <a:gd name="connsiteX65" fmla="*/ 252000 w 504350"/>
              <a:gd name="connsiteY65" fmla="*/ 161178 h 481691"/>
              <a:gd name="connsiteX66" fmla="*/ 252871 w 504350"/>
              <a:gd name="connsiteY66" fmla="*/ 43327 h 481691"/>
              <a:gd name="connsiteX67" fmla="*/ 227884 w 504350"/>
              <a:gd name="connsiteY67" fmla="*/ 60280 h 481691"/>
              <a:gd name="connsiteX68" fmla="*/ 195387 w 504350"/>
              <a:gd name="connsiteY68" fmla="*/ 108847 h 481691"/>
              <a:gd name="connsiteX69" fmla="*/ 184147 w 504350"/>
              <a:gd name="connsiteY69" fmla="*/ 164976 h 481691"/>
              <a:gd name="connsiteX70" fmla="*/ 229212 w 504350"/>
              <a:gd name="connsiteY70" fmla="*/ 149612 h 481691"/>
              <a:gd name="connsiteX71" fmla="*/ 295313 w 504350"/>
              <a:gd name="connsiteY71" fmla="*/ 154091 h 481691"/>
              <a:gd name="connsiteX72" fmla="*/ 318878 w 504350"/>
              <a:gd name="connsiteY72" fmla="*/ 165922 h 481691"/>
              <a:gd name="connsiteX73" fmla="*/ 316585 w 504350"/>
              <a:gd name="connsiteY73" fmla="*/ 134391 h 481691"/>
              <a:gd name="connsiteX74" fmla="*/ 300038 w 504350"/>
              <a:gd name="connsiteY74" fmla="*/ 91878 h 481691"/>
              <a:gd name="connsiteX75" fmla="*/ 259802 w 504350"/>
              <a:gd name="connsiteY75" fmla="*/ 46708 h 481691"/>
              <a:gd name="connsiteX76" fmla="*/ 149207 w 504350"/>
              <a:gd name="connsiteY76" fmla="*/ 16906 h 481691"/>
              <a:gd name="connsiteX77" fmla="*/ 92138 w 504350"/>
              <a:gd name="connsiteY77" fmla="*/ 35966 h 481691"/>
              <a:gd name="connsiteX78" fmla="*/ 36225 w 504350"/>
              <a:gd name="connsiteY78" fmla="*/ 243866 h 481691"/>
              <a:gd name="connsiteX79" fmla="*/ 64701 w 504350"/>
              <a:gd name="connsiteY79" fmla="*/ 279574 h 481691"/>
              <a:gd name="connsiteX80" fmla="*/ 88888 w 504350"/>
              <a:gd name="connsiteY80" fmla="*/ 296143 h 481691"/>
              <a:gd name="connsiteX81" fmla="*/ 90563 w 504350"/>
              <a:gd name="connsiteY81" fmla="*/ 271428 h 481691"/>
              <a:gd name="connsiteX82" fmla="*/ 120340 w 504350"/>
              <a:gd name="connsiteY82" fmla="*/ 212120 h 481691"/>
              <a:gd name="connsiteX83" fmla="*/ 168261 w 504350"/>
              <a:gd name="connsiteY83" fmla="*/ 170634 h 481691"/>
              <a:gd name="connsiteX84" fmla="*/ 173250 w 504350"/>
              <a:gd name="connsiteY84" fmla="*/ 124953 h 481691"/>
              <a:gd name="connsiteX85" fmla="*/ 202585 w 504350"/>
              <a:gd name="connsiteY85" fmla="*/ 65792 h 481691"/>
              <a:gd name="connsiteX86" fmla="*/ 237082 w 504350"/>
              <a:gd name="connsiteY86" fmla="*/ 35625 h 481691"/>
              <a:gd name="connsiteX87" fmla="*/ 207310 w 504350"/>
              <a:gd name="connsiteY87" fmla="*/ 21102 h 481691"/>
              <a:gd name="connsiteX88" fmla="*/ 149207 w 504350"/>
              <a:gd name="connsiteY88" fmla="*/ 16906 h 481691"/>
              <a:gd name="connsiteX89" fmla="*/ 335475 w 504350"/>
              <a:gd name="connsiteY89" fmla="*/ 15491 h 481691"/>
              <a:gd name="connsiteX90" fmla="*/ 276179 w 504350"/>
              <a:gd name="connsiteY90" fmla="*/ 27513 h 481691"/>
              <a:gd name="connsiteX91" fmla="*/ 268034 w 504350"/>
              <a:gd name="connsiteY91" fmla="*/ 33039 h 481691"/>
              <a:gd name="connsiteX92" fmla="*/ 269978 w 504350"/>
              <a:gd name="connsiteY92" fmla="*/ 33985 h 481691"/>
              <a:gd name="connsiteX93" fmla="*/ 314213 w 504350"/>
              <a:gd name="connsiteY93" fmla="*/ 84003 h 481691"/>
              <a:gd name="connsiteX94" fmla="*/ 332681 w 504350"/>
              <a:gd name="connsiteY94" fmla="*/ 131070 h 481691"/>
              <a:gd name="connsiteX95" fmla="*/ 335973 w 504350"/>
              <a:gd name="connsiteY95" fmla="*/ 174505 h 481691"/>
              <a:gd name="connsiteX96" fmla="*/ 354622 w 504350"/>
              <a:gd name="connsiteY96" fmla="*/ 183868 h 481691"/>
              <a:gd name="connsiteX97" fmla="*/ 417129 w 504350"/>
              <a:gd name="connsiteY97" fmla="*/ 292740 h 481691"/>
              <a:gd name="connsiteX98" fmla="*/ 416709 w 504350"/>
              <a:gd name="connsiteY98" fmla="*/ 298947 h 481691"/>
              <a:gd name="connsiteX99" fmla="*/ 457415 w 504350"/>
              <a:gd name="connsiteY99" fmla="*/ 264489 h 481691"/>
              <a:gd name="connsiteX100" fmla="*/ 470925 w 504350"/>
              <a:gd name="connsiteY100" fmla="*/ 96603 h 481691"/>
              <a:gd name="connsiteX101" fmla="*/ 467775 w 504350"/>
              <a:gd name="connsiteY101" fmla="*/ 91091 h 481691"/>
              <a:gd name="connsiteX102" fmla="*/ 375638 w 504350"/>
              <a:gd name="connsiteY102" fmla="*/ 20216 h 481691"/>
              <a:gd name="connsiteX103" fmla="*/ 335475 w 504350"/>
              <a:gd name="connsiteY103" fmla="*/ 15491 h 481691"/>
              <a:gd name="connsiteX104" fmla="*/ 147546 w 504350"/>
              <a:gd name="connsiteY104" fmla="*/ 1279 h 481691"/>
              <a:gd name="connsiteX105" fmla="*/ 211937 w 504350"/>
              <a:gd name="connsiteY105" fmla="*/ 5746 h 481691"/>
              <a:gd name="connsiteX106" fmla="*/ 250046 w 504350"/>
              <a:gd name="connsiteY106" fmla="*/ 24287 h 481691"/>
              <a:gd name="connsiteX107" fmla="*/ 252000 w 504350"/>
              <a:gd name="connsiteY107" fmla="*/ 22578 h 481691"/>
              <a:gd name="connsiteX108" fmla="*/ 481950 w 504350"/>
              <a:gd name="connsiteY108" fmla="*/ 84003 h 481691"/>
              <a:gd name="connsiteX109" fmla="*/ 498488 w 504350"/>
              <a:gd name="connsiteY109" fmla="*/ 211578 h 481691"/>
              <a:gd name="connsiteX110" fmla="*/ 438343 w 504350"/>
              <a:gd name="connsiteY110" fmla="*/ 301255 h 481691"/>
              <a:gd name="connsiteX111" fmla="*/ 415728 w 504350"/>
              <a:gd name="connsiteY111" fmla="*/ 313418 h 481691"/>
              <a:gd name="connsiteX112" fmla="*/ 412650 w 504350"/>
              <a:gd name="connsiteY112" fmla="*/ 358841 h 481691"/>
              <a:gd name="connsiteX113" fmla="*/ 252000 w 504350"/>
              <a:gd name="connsiteY113" fmla="*/ 481691 h 481691"/>
              <a:gd name="connsiteX114" fmla="*/ 207900 w 504350"/>
              <a:gd name="connsiteY114" fmla="*/ 476178 h 481691"/>
              <a:gd name="connsiteX115" fmla="*/ 86084 w 504350"/>
              <a:gd name="connsiteY115" fmla="*/ 337529 h 481691"/>
              <a:gd name="connsiteX116" fmla="*/ 87768 w 504350"/>
              <a:gd name="connsiteY116" fmla="*/ 312667 h 481691"/>
              <a:gd name="connsiteX117" fmla="*/ 49415 w 504350"/>
              <a:gd name="connsiteY117" fmla="*/ 286982 h 481691"/>
              <a:gd name="connsiteX118" fmla="*/ 0 w 504350"/>
              <a:gd name="connsiteY118" fmla="*/ 168266 h 481691"/>
              <a:gd name="connsiteX119" fmla="*/ 84263 w 504350"/>
              <a:gd name="connsiteY119" fmla="*/ 22578 h 481691"/>
              <a:gd name="connsiteX120" fmla="*/ 147546 w 504350"/>
              <a:gd name="connsiteY120" fmla="*/ 1279 h 48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504350" h="481691">
                <a:moveTo>
                  <a:pt x="254869" y="312112"/>
                </a:moveTo>
                <a:lnTo>
                  <a:pt x="252787" y="313953"/>
                </a:lnTo>
                <a:cubicBezTo>
                  <a:pt x="226800" y="328128"/>
                  <a:pt x="197663" y="336003"/>
                  <a:pt x="168525" y="336003"/>
                </a:cubicBezTo>
                <a:cubicBezTo>
                  <a:pt x="145294" y="336003"/>
                  <a:pt x="123145" y="331327"/>
                  <a:pt x="102990" y="322862"/>
                </a:cubicBezTo>
                <a:lnTo>
                  <a:pt x="99975" y="320842"/>
                </a:lnTo>
                <a:lnTo>
                  <a:pt x="110336" y="372598"/>
                </a:lnTo>
                <a:cubicBezTo>
                  <a:pt x="133334" y="427452"/>
                  <a:pt x="187229" y="466138"/>
                  <a:pt x="250425" y="466728"/>
                </a:cubicBezTo>
                <a:cubicBezTo>
                  <a:pt x="313623" y="466728"/>
                  <a:pt x="367960" y="428633"/>
                  <a:pt x="391511" y="374037"/>
                </a:cubicBezTo>
                <a:lnTo>
                  <a:pt x="402804" y="320370"/>
                </a:lnTo>
                <a:lnTo>
                  <a:pt x="390736" y="326861"/>
                </a:lnTo>
                <a:cubicBezTo>
                  <a:pt x="373522" y="332804"/>
                  <a:pt x="355163" y="336003"/>
                  <a:pt x="336263" y="336003"/>
                </a:cubicBezTo>
                <a:cubicBezTo>
                  <a:pt x="321300" y="336003"/>
                  <a:pt x="307125" y="334428"/>
                  <a:pt x="292163" y="330491"/>
                </a:cubicBezTo>
                <a:close/>
                <a:moveTo>
                  <a:pt x="244125" y="244654"/>
                </a:moveTo>
                <a:lnTo>
                  <a:pt x="259088" y="244654"/>
                </a:lnTo>
                <a:lnTo>
                  <a:pt x="259088" y="260404"/>
                </a:lnTo>
                <a:lnTo>
                  <a:pt x="244125" y="260404"/>
                </a:lnTo>
                <a:close/>
                <a:moveTo>
                  <a:pt x="259875" y="213941"/>
                </a:moveTo>
                <a:lnTo>
                  <a:pt x="274838" y="213941"/>
                </a:lnTo>
                <a:lnTo>
                  <a:pt x="274838" y="229691"/>
                </a:lnTo>
                <a:lnTo>
                  <a:pt x="259875" y="229691"/>
                </a:lnTo>
                <a:close/>
                <a:moveTo>
                  <a:pt x="229163" y="213941"/>
                </a:moveTo>
                <a:lnTo>
                  <a:pt x="244126" y="213941"/>
                </a:lnTo>
                <a:lnTo>
                  <a:pt x="244126" y="229691"/>
                </a:lnTo>
                <a:lnTo>
                  <a:pt x="229163" y="229691"/>
                </a:lnTo>
                <a:close/>
                <a:moveTo>
                  <a:pt x="170176" y="188033"/>
                </a:moveTo>
                <a:lnTo>
                  <a:pt x="143916" y="205574"/>
                </a:lnTo>
                <a:cubicBezTo>
                  <a:pt x="130036" y="219306"/>
                  <a:pt x="118765" y="235671"/>
                  <a:pt x="110914" y="253870"/>
                </a:cubicBezTo>
                <a:lnTo>
                  <a:pt x="100365" y="304006"/>
                </a:lnTo>
                <a:lnTo>
                  <a:pt x="101245" y="304608"/>
                </a:lnTo>
                <a:cubicBezTo>
                  <a:pt x="127652" y="317546"/>
                  <a:pt x="157506" y="322788"/>
                  <a:pt x="186945" y="319170"/>
                </a:cubicBezTo>
                <a:lnTo>
                  <a:pt x="235663" y="302648"/>
                </a:lnTo>
                <a:lnTo>
                  <a:pt x="232387" y="301034"/>
                </a:lnTo>
                <a:cubicBezTo>
                  <a:pt x="206584" y="280989"/>
                  <a:pt x="187370" y="253802"/>
                  <a:pt x="176822" y="223209"/>
                </a:cubicBezTo>
                <a:close/>
                <a:moveTo>
                  <a:pt x="334863" y="186789"/>
                </a:moveTo>
                <a:lnTo>
                  <a:pt x="326137" y="227074"/>
                </a:lnTo>
                <a:cubicBezTo>
                  <a:pt x="320495" y="242233"/>
                  <a:pt x="312672" y="256623"/>
                  <a:pt x="302806" y="269718"/>
                </a:cubicBezTo>
                <a:lnTo>
                  <a:pt x="266122" y="302160"/>
                </a:lnTo>
                <a:lnTo>
                  <a:pt x="294821" y="316907"/>
                </a:lnTo>
                <a:cubicBezTo>
                  <a:pt x="313573" y="322321"/>
                  <a:pt x="333383" y="324142"/>
                  <a:pt x="353132" y="322050"/>
                </a:cubicBezTo>
                <a:lnTo>
                  <a:pt x="402599" y="306398"/>
                </a:lnTo>
                <a:lnTo>
                  <a:pt x="395695" y="264919"/>
                </a:lnTo>
                <a:cubicBezTo>
                  <a:pt x="384916" y="233493"/>
                  <a:pt x="364195" y="206349"/>
                  <a:pt x="336878" y="187720"/>
                </a:cubicBezTo>
                <a:close/>
                <a:moveTo>
                  <a:pt x="274838" y="183229"/>
                </a:moveTo>
                <a:lnTo>
                  <a:pt x="289801" y="183229"/>
                </a:lnTo>
                <a:lnTo>
                  <a:pt x="289801" y="198979"/>
                </a:lnTo>
                <a:lnTo>
                  <a:pt x="274838" y="198979"/>
                </a:lnTo>
                <a:close/>
                <a:moveTo>
                  <a:pt x="244125" y="183229"/>
                </a:moveTo>
                <a:lnTo>
                  <a:pt x="259088" y="183229"/>
                </a:lnTo>
                <a:lnTo>
                  <a:pt x="259088" y="198979"/>
                </a:lnTo>
                <a:lnTo>
                  <a:pt x="244125" y="198979"/>
                </a:lnTo>
                <a:close/>
                <a:moveTo>
                  <a:pt x="213413" y="183229"/>
                </a:moveTo>
                <a:lnTo>
                  <a:pt x="228376" y="183229"/>
                </a:lnTo>
                <a:lnTo>
                  <a:pt x="228376" y="198979"/>
                </a:lnTo>
                <a:lnTo>
                  <a:pt x="213413" y="198979"/>
                </a:lnTo>
                <a:close/>
                <a:moveTo>
                  <a:pt x="252000" y="161178"/>
                </a:moveTo>
                <a:cubicBezTo>
                  <a:pt x="230935" y="161178"/>
                  <a:pt x="210854" y="165411"/>
                  <a:pt x="192569" y="173077"/>
                </a:cubicBezTo>
                <a:lnTo>
                  <a:pt x="184815" y="178256"/>
                </a:lnTo>
                <a:lnTo>
                  <a:pt x="188705" y="207543"/>
                </a:lnTo>
                <a:cubicBezTo>
                  <a:pt x="192151" y="220241"/>
                  <a:pt x="197269" y="232447"/>
                  <a:pt x="203963" y="243866"/>
                </a:cubicBezTo>
                <a:cubicBezTo>
                  <a:pt x="214004" y="262372"/>
                  <a:pt x="227342" y="277925"/>
                  <a:pt x="242858" y="290206"/>
                </a:cubicBezTo>
                <a:lnTo>
                  <a:pt x="250510" y="294138"/>
                </a:lnTo>
                <a:lnTo>
                  <a:pt x="289296" y="259874"/>
                </a:lnTo>
                <a:cubicBezTo>
                  <a:pt x="298220" y="248034"/>
                  <a:pt x="305310" y="235010"/>
                  <a:pt x="310435" y="221286"/>
                </a:cubicBezTo>
                <a:lnTo>
                  <a:pt x="319527" y="179701"/>
                </a:lnTo>
                <a:lnTo>
                  <a:pt x="291375" y="166691"/>
                </a:lnTo>
                <a:cubicBezTo>
                  <a:pt x="278775" y="162753"/>
                  <a:pt x="265388" y="161178"/>
                  <a:pt x="252000" y="161178"/>
                </a:cubicBezTo>
                <a:close/>
                <a:moveTo>
                  <a:pt x="252871" y="43327"/>
                </a:moveTo>
                <a:lnTo>
                  <a:pt x="227884" y="60280"/>
                </a:lnTo>
                <a:cubicBezTo>
                  <a:pt x="214152" y="74111"/>
                  <a:pt x="203053" y="90574"/>
                  <a:pt x="195387" y="108847"/>
                </a:cubicBezTo>
                <a:lnTo>
                  <a:pt x="184147" y="164976"/>
                </a:lnTo>
                <a:lnTo>
                  <a:pt x="229212" y="149612"/>
                </a:lnTo>
                <a:cubicBezTo>
                  <a:pt x="250672" y="146708"/>
                  <a:pt x="273066" y="147988"/>
                  <a:pt x="295313" y="154091"/>
                </a:cubicBezTo>
                <a:lnTo>
                  <a:pt x="318878" y="165922"/>
                </a:lnTo>
                <a:lnTo>
                  <a:pt x="316585" y="134391"/>
                </a:lnTo>
                <a:cubicBezTo>
                  <a:pt x="313336" y="119794"/>
                  <a:pt x="307864" y="105463"/>
                  <a:pt x="300038" y="91878"/>
                </a:cubicBezTo>
                <a:cubicBezTo>
                  <a:pt x="289407" y="73766"/>
                  <a:pt x="275626" y="58606"/>
                  <a:pt x="259802" y="46708"/>
                </a:cubicBezTo>
                <a:close/>
                <a:moveTo>
                  <a:pt x="149207" y="16906"/>
                </a:moveTo>
                <a:cubicBezTo>
                  <a:pt x="129642" y="19281"/>
                  <a:pt x="110250" y="25532"/>
                  <a:pt x="92138" y="35966"/>
                </a:cubicBezTo>
                <a:cubicBezTo>
                  <a:pt x="18900" y="78491"/>
                  <a:pt x="-5513" y="171416"/>
                  <a:pt x="36225" y="243866"/>
                </a:cubicBezTo>
                <a:cubicBezTo>
                  <a:pt x="44051" y="257451"/>
                  <a:pt x="53704" y="269401"/>
                  <a:pt x="64701" y="279574"/>
                </a:cubicBezTo>
                <a:lnTo>
                  <a:pt x="88888" y="296143"/>
                </a:lnTo>
                <a:lnTo>
                  <a:pt x="90563" y="271428"/>
                </a:lnTo>
                <a:cubicBezTo>
                  <a:pt x="96666" y="249181"/>
                  <a:pt x="106952" y="229199"/>
                  <a:pt x="120340" y="212120"/>
                </a:cubicBezTo>
                <a:lnTo>
                  <a:pt x="168261" y="170634"/>
                </a:lnTo>
                <a:lnTo>
                  <a:pt x="173250" y="124953"/>
                </a:lnTo>
                <a:cubicBezTo>
                  <a:pt x="179157" y="103297"/>
                  <a:pt x="189198" y="83216"/>
                  <a:pt x="202585" y="65792"/>
                </a:cubicBezTo>
                <a:lnTo>
                  <a:pt x="237082" y="35625"/>
                </a:lnTo>
                <a:lnTo>
                  <a:pt x="207310" y="21102"/>
                </a:lnTo>
                <a:cubicBezTo>
                  <a:pt x="188509" y="16032"/>
                  <a:pt x="168772" y="14531"/>
                  <a:pt x="149207" y="16906"/>
                </a:cubicBezTo>
                <a:close/>
                <a:moveTo>
                  <a:pt x="335475" y="15491"/>
                </a:moveTo>
                <a:cubicBezTo>
                  <a:pt x="314410" y="15491"/>
                  <a:pt x="294378" y="19773"/>
                  <a:pt x="276179" y="27513"/>
                </a:cubicBezTo>
                <a:lnTo>
                  <a:pt x="268034" y="33039"/>
                </a:lnTo>
                <a:lnTo>
                  <a:pt x="269978" y="33985"/>
                </a:lnTo>
                <a:cubicBezTo>
                  <a:pt x="287438" y="47138"/>
                  <a:pt x="302597" y="63922"/>
                  <a:pt x="314213" y="84003"/>
                </a:cubicBezTo>
                <a:cubicBezTo>
                  <a:pt x="322925" y="99064"/>
                  <a:pt x="329034" y="114928"/>
                  <a:pt x="332681" y="131070"/>
                </a:cubicBezTo>
                <a:lnTo>
                  <a:pt x="335973" y="174505"/>
                </a:lnTo>
                <a:lnTo>
                  <a:pt x="354622" y="183868"/>
                </a:lnTo>
                <a:cubicBezTo>
                  <a:pt x="388779" y="210643"/>
                  <a:pt x="411322" y="249821"/>
                  <a:pt x="417129" y="292740"/>
                </a:cubicBezTo>
                <a:lnTo>
                  <a:pt x="416709" y="298947"/>
                </a:lnTo>
                <a:lnTo>
                  <a:pt x="457415" y="264489"/>
                </a:lnTo>
                <a:cubicBezTo>
                  <a:pt x="494255" y="217829"/>
                  <a:pt x="501638" y="152122"/>
                  <a:pt x="470925" y="96603"/>
                </a:cubicBezTo>
                <a:cubicBezTo>
                  <a:pt x="470138" y="95028"/>
                  <a:pt x="468563" y="92666"/>
                  <a:pt x="467775" y="91091"/>
                </a:cubicBezTo>
                <a:cubicBezTo>
                  <a:pt x="447300" y="56441"/>
                  <a:pt x="414225" y="30453"/>
                  <a:pt x="375638" y="20216"/>
                </a:cubicBezTo>
                <a:cubicBezTo>
                  <a:pt x="362250" y="17853"/>
                  <a:pt x="348863" y="15491"/>
                  <a:pt x="335475" y="15491"/>
                </a:cubicBezTo>
                <a:close/>
                <a:moveTo>
                  <a:pt x="147546" y="1279"/>
                </a:moveTo>
                <a:cubicBezTo>
                  <a:pt x="169239" y="-1416"/>
                  <a:pt x="191117" y="184"/>
                  <a:pt x="211937" y="5746"/>
                </a:cubicBezTo>
                <a:lnTo>
                  <a:pt x="250046" y="24287"/>
                </a:lnTo>
                <a:lnTo>
                  <a:pt x="252000" y="22578"/>
                </a:lnTo>
                <a:cubicBezTo>
                  <a:pt x="332325" y="-23884"/>
                  <a:pt x="435488" y="3678"/>
                  <a:pt x="481950" y="84003"/>
                </a:cubicBezTo>
                <a:cubicBezTo>
                  <a:pt x="504000" y="122591"/>
                  <a:pt x="510300" y="168266"/>
                  <a:pt x="498488" y="211578"/>
                </a:cubicBezTo>
                <a:cubicBezTo>
                  <a:pt x="488644" y="248197"/>
                  <a:pt x="466988" y="279303"/>
                  <a:pt x="438343" y="301255"/>
                </a:cubicBezTo>
                <a:lnTo>
                  <a:pt x="415728" y="313418"/>
                </a:lnTo>
                <a:lnTo>
                  <a:pt x="412650" y="358841"/>
                </a:lnTo>
                <a:cubicBezTo>
                  <a:pt x="393750" y="431291"/>
                  <a:pt x="327600" y="481691"/>
                  <a:pt x="252000" y="481691"/>
                </a:cubicBezTo>
                <a:cubicBezTo>
                  <a:pt x="237038" y="481691"/>
                  <a:pt x="222863" y="479328"/>
                  <a:pt x="207900" y="476178"/>
                </a:cubicBezTo>
                <a:cubicBezTo>
                  <a:pt x="141160" y="457869"/>
                  <a:pt x="94795" y="401908"/>
                  <a:pt x="86084" y="337529"/>
                </a:cubicBezTo>
                <a:lnTo>
                  <a:pt x="87768" y="312667"/>
                </a:lnTo>
                <a:lnTo>
                  <a:pt x="49415" y="286982"/>
                </a:lnTo>
                <a:cubicBezTo>
                  <a:pt x="18900" y="256663"/>
                  <a:pt x="0" y="214729"/>
                  <a:pt x="0" y="168266"/>
                </a:cubicBezTo>
                <a:cubicBezTo>
                  <a:pt x="0" y="108416"/>
                  <a:pt x="32288" y="52503"/>
                  <a:pt x="84263" y="22578"/>
                </a:cubicBezTo>
                <a:cubicBezTo>
                  <a:pt x="104344" y="10963"/>
                  <a:pt x="125853" y="3974"/>
                  <a:pt x="147546" y="1279"/>
                </a:cubicBez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5" name="Rounded Rectangle 6"/>
          <p:cNvSpPr/>
          <p:nvPr/>
        </p:nvSpPr>
        <p:spPr>
          <a:xfrm>
            <a:off x="3554536" y="1928945"/>
            <a:ext cx="2232000" cy="42432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16" name="Oval 26"/>
          <p:cNvSpPr/>
          <p:nvPr/>
        </p:nvSpPr>
        <p:spPr>
          <a:xfrm>
            <a:off x="4183630" y="2202012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1217" y="3824590"/>
            <a:ext cx="1918638" cy="151073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Take the feedback and suggestions </a:t>
            </a:r>
            <a:r>
              <a:rPr lang="en-US" altLang="zh-CN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within</a:t>
            </a:r>
            <a:r>
              <a:rPr lang="zh-CN" altLang="en-US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period of time and improve it</a:t>
            </a:r>
            <a:r>
              <a:rPr lang="zh-CN" altLang="en-US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, s</a:t>
            </a: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trive for better communication</a:t>
            </a:r>
            <a:endParaRPr lang="zh-CN" altLang="en-US" sz="1200" dirty="0">
              <a:solidFill>
                <a:schemeClr val="bg1"/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 flipH="1">
            <a:off x="3985896" y="336255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highlight>
                  <a:srgbClr val="000000"/>
                </a:highlight>
                <a:latin typeface="Montserrat SemiBold" pitchFamily="2" charset="0"/>
                <a:ea typeface="+mj-ea"/>
                <a:cs typeface="Inter" panose="02000503000000020004" charset="0"/>
              </a:rPr>
              <a:t>FEEDBACK</a:t>
            </a:r>
            <a:endParaRPr lang="en-US" altLang="zh-CN" sz="1600" dirty="0">
              <a:solidFill>
                <a:schemeClr val="bg1"/>
              </a:solidFill>
              <a:highlight>
                <a:srgbClr val="000000"/>
              </a:highlight>
              <a:latin typeface="Montserrat SemiBold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19" name="任意形状 77"/>
          <p:cNvSpPr/>
          <p:nvPr/>
        </p:nvSpPr>
        <p:spPr>
          <a:xfrm>
            <a:off x="4420111" y="2436918"/>
            <a:ext cx="500850" cy="504001"/>
          </a:xfrm>
          <a:custGeom>
            <a:avLst/>
            <a:gdLst>
              <a:gd name="connsiteX0" fmla="*/ 165374 w 500850"/>
              <a:gd name="connsiteY0" fmla="*/ 396112 h 504001"/>
              <a:gd name="connsiteX1" fmla="*/ 250425 w 500850"/>
              <a:gd name="connsiteY1" fmla="*/ 481163 h 504001"/>
              <a:gd name="connsiteX2" fmla="*/ 335475 w 500850"/>
              <a:gd name="connsiteY2" fmla="*/ 396112 h 504001"/>
              <a:gd name="connsiteX3" fmla="*/ 81113 w 500850"/>
              <a:gd name="connsiteY3" fmla="*/ 331654 h 504001"/>
              <a:gd name="connsiteX4" fmla="*/ 40163 w 500850"/>
              <a:gd name="connsiteY4" fmla="*/ 355162 h 504001"/>
              <a:gd name="connsiteX5" fmla="*/ 81113 w 500850"/>
              <a:gd name="connsiteY5" fmla="*/ 378671 h 504001"/>
              <a:gd name="connsiteX6" fmla="*/ 435488 w 500850"/>
              <a:gd name="connsiteY6" fmla="*/ 330750 h 504001"/>
              <a:gd name="connsiteX7" fmla="*/ 435488 w 500850"/>
              <a:gd name="connsiteY7" fmla="*/ 379575 h 504001"/>
              <a:gd name="connsiteX8" fmla="*/ 459900 w 500850"/>
              <a:gd name="connsiteY8" fmla="*/ 379575 h 504001"/>
              <a:gd name="connsiteX9" fmla="*/ 482738 w 500850"/>
              <a:gd name="connsiteY9" fmla="*/ 353587 h 504001"/>
              <a:gd name="connsiteX10" fmla="*/ 459900 w 500850"/>
              <a:gd name="connsiteY10" fmla="*/ 330750 h 504001"/>
              <a:gd name="connsiteX11" fmla="*/ 403200 w 500850"/>
              <a:gd name="connsiteY11" fmla="*/ 330750 h 504001"/>
              <a:gd name="connsiteX12" fmla="*/ 403200 w 500850"/>
              <a:gd name="connsiteY12" fmla="*/ 379575 h 504001"/>
              <a:gd name="connsiteX13" fmla="*/ 419738 w 500850"/>
              <a:gd name="connsiteY13" fmla="*/ 379575 h 504001"/>
              <a:gd name="connsiteX14" fmla="*/ 419738 w 500850"/>
              <a:gd name="connsiteY14" fmla="*/ 330750 h 504001"/>
              <a:gd name="connsiteX15" fmla="*/ 97651 w 500850"/>
              <a:gd name="connsiteY15" fmla="*/ 330750 h 504001"/>
              <a:gd name="connsiteX16" fmla="*/ 97651 w 500850"/>
              <a:gd name="connsiteY16" fmla="*/ 379575 h 504001"/>
              <a:gd name="connsiteX17" fmla="*/ 387450 w 500850"/>
              <a:gd name="connsiteY17" fmla="*/ 379575 h 504001"/>
              <a:gd name="connsiteX18" fmla="*/ 387450 w 500850"/>
              <a:gd name="connsiteY18" fmla="*/ 330750 h 504001"/>
              <a:gd name="connsiteX19" fmla="*/ 96863 w 500850"/>
              <a:gd name="connsiteY19" fmla="*/ 266963 h 504001"/>
              <a:gd name="connsiteX20" fmla="*/ 96863 w 500850"/>
              <a:gd name="connsiteY20" fmla="*/ 282713 h 504001"/>
              <a:gd name="connsiteX21" fmla="*/ 113400 w 500850"/>
              <a:gd name="connsiteY21" fmla="*/ 282713 h 504001"/>
              <a:gd name="connsiteX22" fmla="*/ 113400 w 500850"/>
              <a:gd name="connsiteY22" fmla="*/ 266963 h 504001"/>
              <a:gd name="connsiteX23" fmla="*/ 355163 w 500850"/>
              <a:gd name="connsiteY23" fmla="*/ 218138 h 504001"/>
              <a:gd name="connsiteX24" fmla="*/ 370913 w 500850"/>
              <a:gd name="connsiteY24" fmla="*/ 218138 h 504001"/>
              <a:gd name="connsiteX25" fmla="*/ 370913 w 500850"/>
              <a:gd name="connsiteY25" fmla="*/ 233888 h 504001"/>
              <a:gd name="connsiteX26" fmla="*/ 355163 w 500850"/>
              <a:gd name="connsiteY26" fmla="*/ 233888 h 504001"/>
              <a:gd name="connsiteX27" fmla="*/ 322875 w 500850"/>
              <a:gd name="connsiteY27" fmla="*/ 218138 h 504001"/>
              <a:gd name="connsiteX28" fmla="*/ 338625 w 500850"/>
              <a:gd name="connsiteY28" fmla="*/ 218138 h 504001"/>
              <a:gd name="connsiteX29" fmla="*/ 338625 w 500850"/>
              <a:gd name="connsiteY29" fmla="*/ 233888 h 504001"/>
              <a:gd name="connsiteX30" fmla="*/ 322875 w 500850"/>
              <a:gd name="connsiteY30" fmla="*/ 233888 h 504001"/>
              <a:gd name="connsiteX31" fmla="*/ 290588 w 500850"/>
              <a:gd name="connsiteY31" fmla="*/ 218138 h 504001"/>
              <a:gd name="connsiteX32" fmla="*/ 306338 w 500850"/>
              <a:gd name="connsiteY32" fmla="*/ 218138 h 504001"/>
              <a:gd name="connsiteX33" fmla="*/ 306338 w 500850"/>
              <a:gd name="connsiteY33" fmla="*/ 233888 h 504001"/>
              <a:gd name="connsiteX34" fmla="*/ 290588 w 500850"/>
              <a:gd name="connsiteY34" fmla="*/ 233888 h 504001"/>
              <a:gd name="connsiteX35" fmla="*/ 250425 w 500850"/>
              <a:gd name="connsiteY35" fmla="*/ 218138 h 504001"/>
              <a:gd name="connsiteX36" fmla="*/ 242550 w 500850"/>
              <a:gd name="connsiteY36" fmla="*/ 226013 h 504001"/>
              <a:gd name="connsiteX37" fmla="*/ 250425 w 500850"/>
              <a:gd name="connsiteY37" fmla="*/ 233888 h 504001"/>
              <a:gd name="connsiteX38" fmla="*/ 258300 w 500850"/>
              <a:gd name="connsiteY38" fmla="*/ 226013 h 504001"/>
              <a:gd name="connsiteX39" fmla="*/ 250425 w 500850"/>
              <a:gd name="connsiteY39" fmla="*/ 218138 h 504001"/>
              <a:gd name="connsiteX40" fmla="*/ 193725 w 500850"/>
              <a:gd name="connsiteY40" fmla="*/ 218138 h 504001"/>
              <a:gd name="connsiteX41" fmla="*/ 209475 w 500850"/>
              <a:gd name="connsiteY41" fmla="*/ 218138 h 504001"/>
              <a:gd name="connsiteX42" fmla="*/ 209475 w 500850"/>
              <a:gd name="connsiteY42" fmla="*/ 233888 h 504001"/>
              <a:gd name="connsiteX43" fmla="*/ 193725 w 500850"/>
              <a:gd name="connsiteY43" fmla="*/ 233888 h 504001"/>
              <a:gd name="connsiteX44" fmla="*/ 161438 w 500850"/>
              <a:gd name="connsiteY44" fmla="*/ 218138 h 504001"/>
              <a:gd name="connsiteX45" fmla="*/ 177188 w 500850"/>
              <a:gd name="connsiteY45" fmla="*/ 218138 h 504001"/>
              <a:gd name="connsiteX46" fmla="*/ 177188 w 500850"/>
              <a:gd name="connsiteY46" fmla="*/ 233888 h 504001"/>
              <a:gd name="connsiteX47" fmla="*/ 161438 w 500850"/>
              <a:gd name="connsiteY47" fmla="*/ 233888 h 504001"/>
              <a:gd name="connsiteX48" fmla="*/ 129150 w 500850"/>
              <a:gd name="connsiteY48" fmla="*/ 218138 h 504001"/>
              <a:gd name="connsiteX49" fmla="*/ 144900 w 500850"/>
              <a:gd name="connsiteY49" fmla="*/ 218138 h 504001"/>
              <a:gd name="connsiteX50" fmla="*/ 144900 w 500850"/>
              <a:gd name="connsiteY50" fmla="*/ 233888 h 504001"/>
              <a:gd name="connsiteX51" fmla="*/ 129150 w 500850"/>
              <a:gd name="connsiteY51" fmla="*/ 233888 h 504001"/>
              <a:gd name="connsiteX52" fmla="*/ 373177 w 500850"/>
              <a:gd name="connsiteY52" fmla="*/ 87708 h 504001"/>
              <a:gd name="connsiteX53" fmla="*/ 293738 w 500850"/>
              <a:gd name="connsiteY53" fmla="*/ 120488 h 504001"/>
              <a:gd name="connsiteX54" fmla="*/ 250425 w 500850"/>
              <a:gd name="connsiteY54" fmla="*/ 164588 h 504001"/>
              <a:gd name="connsiteX55" fmla="*/ 207113 w 500850"/>
              <a:gd name="connsiteY55" fmla="*/ 121275 h 504001"/>
              <a:gd name="connsiteX56" fmla="*/ 48825 w 500850"/>
              <a:gd name="connsiteY56" fmla="*/ 121275 h 504001"/>
              <a:gd name="connsiteX57" fmla="*/ 48825 w 500850"/>
              <a:gd name="connsiteY57" fmla="*/ 279563 h 504001"/>
              <a:gd name="connsiteX58" fmla="*/ 85049 w 500850"/>
              <a:gd name="connsiteY58" fmla="*/ 315787 h 504001"/>
              <a:gd name="connsiteX59" fmla="*/ 415013 w 500850"/>
              <a:gd name="connsiteY59" fmla="*/ 315787 h 504001"/>
              <a:gd name="connsiteX60" fmla="*/ 452025 w 500850"/>
              <a:gd name="connsiteY60" fmla="*/ 278775 h 504001"/>
              <a:gd name="connsiteX61" fmla="*/ 452025 w 500850"/>
              <a:gd name="connsiteY61" fmla="*/ 120488 h 504001"/>
              <a:gd name="connsiteX62" fmla="*/ 415222 w 500850"/>
              <a:gd name="connsiteY62" fmla="*/ 95792 h 504001"/>
              <a:gd name="connsiteX63" fmla="*/ 403200 w 500850"/>
              <a:gd name="connsiteY63" fmla="*/ 93480 h 504001"/>
              <a:gd name="connsiteX64" fmla="*/ 403200 w 500850"/>
              <a:gd name="connsiteY64" fmla="*/ 226012 h 504001"/>
              <a:gd name="connsiteX65" fmla="*/ 322875 w 500850"/>
              <a:gd name="connsiteY65" fmla="*/ 307125 h 504001"/>
              <a:gd name="connsiteX66" fmla="*/ 254437 w 500850"/>
              <a:gd name="connsiteY66" fmla="*/ 269583 h 504001"/>
              <a:gd name="connsiteX67" fmla="*/ 245915 w 500850"/>
              <a:gd name="connsiteY67" fmla="*/ 248544 h 504001"/>
              <a:gd name="connsiteX68" fmla="*/ 233198 w 500850"/>
              <a:gd name="connsiteY68" fmla="*/ 243239 h 504001"/>
              <a:gd name="connsiteX69" fmla="*/ 226012 w 500850"/>
              <a:gd name="connsiteY69" fmla="*/ 226013 h 504001"/>
              <a:gd name="connsiteX70" fmla="*/ 233198 w 500850"/>
              <a:gd name="connsiteY70" fmla="*/ 208786 h 504001"/>
              <a:gd name="connsiteX71" fmla="*/ 238292 w 500850"/>
              <a:gd name="connsiteY71" fmla="*/ 206661 h 504001"/>
              <a:gd name="connsiteX72" fmla="*/ 230468 w 500850"/>
              <a:gd name="connsiteY72" fmla="*/ 189271 h 504001"/>
              <a:gd name="connsiteX73" fmla="*/ 163801 w 500850"/>
              <a:gd name="connsiteY73" fmla="*/ 163800 h 504001"/>
              <a:gd name="connsiteX74" fmla="*/ 113401 w 500850"/>
              <a:gd name="connsiteY74" fmla="*/ 226800 h 504001"/>
              <a:gd name="connsiteX75" fmla="*/ 113401 w 500850"/>
              <a:gd name="connsiteY75" fmla="*/ 250425 h 504001"/>
              <a:gd name="connsiteX76" fmla="*/ 128363 w 500850"/>
              <a:gd name="connsiteY76" fmla="*/ 250425 h 504001"/>
              <a:gd name="connsiteX77" fmla="*/ 129150 w 500850"/>
              <a:gd name="connsiteY77" fmla="*/ 298463 h 504001"/>
              <a:gd name="connsiteX78" fmla="*/ 80325 w 500850"/>
              <a:gd name="connsiteY78" fmla="*/ 298463 h 504001"/>
              <a:gd name="connsiteX79" fmla="*/ 80325 w 500850"/>
              <a:gd name="connsiteY79" fmla="*/ 250425 h 504001"/>
              <a:gd name="connsiteX80" fmla="*/ 96863 w 500850"/>
              <a:gd name="connsiteY80" fmla="*/ 250425 h 504001"/>
              <a:gd name="connsiteX81" fmla="*/ 96863 w 500850"/>
              <a:gd name="connsiteY81" fmla="*/ 226013 h 504001"/>
              <a:gd name="connsiteX82" fmla="*/ 177975 w 500850"/>
              <a:gd name="connsiteY82" fmla="*/ 145688 h 504001"/>
              <a:gd name="connsiteX83" fmla="*/ 246082 w 500850"/>
              <a:gd name="connsiteY83" fmla="*/ 183229 h 504001"/>
              <a:gd name="connsiteX84" fmla="*/ 254468 w 500850"/>
              <a:gd name="connsiteY84" fmla="*/ 203286 h 504001"/>
              <a:gd name="connsiteX85" fmla="*/ 267651 w 500850"/>
              <a:gd name="connsiteY85" fmla="*/ 208786 h 504001"/>
              <a:gd name="connsiteX86" fmla="*/ 274837 w 500850"/>
              <a:gd name="connsiteY86" fmla="*/ 226013 h 504001"/>
              <a:gd name="connsiteX87" fmla="*/ 267651 w 500850"/>
              <a:gd name="connsiteY87" fmla="*/ 243239 h 504001"/>
              <a:gd name="connsiteX88" fmla="*/ 262260 w 500850"/>
              <a:gd name="connsiteY88" fmla="*/ 245488 h 504001"/>
              <a:gd name="connsiteX89" fmla="*/ 270383 w 500850"/>
              <a:gd name="connsiteY89" fmla="*/ 263541 h 504001"/>
              <a:gd name="connsiteX90" fmla="*/ 337050 w 500850"/>
              <a:gd name="connsiteY90" fmla="*/ 289012 h 504001"/>
              <a:gd name="connsiteX91" fmla="*/ 387450 w 500850"/>
              <a:gd name="connsiteY91" fmla="*/ 226012 h 504001"/>
              <a:gd name="connsiteX92" fmla="*/ 387450 w 500850"/>
              <a:gd name="connsiteY92" fmla="*/ 90452 h 504001"/>
              <a:gd name="connsiteX93" fmla="*/ 387450 w 500850"/>
              <a:gd name="connsiteY93" fmla="*/ 15750 h 504001"/>
              <a:gd name="connsiteX94" fmla="*/ 387450 w 500850"/>
              <a:gd name="connsiteY94" fmla="*/ 32287 h 504001"/>
              <a:gd name="connsiteX95" fmla="*/ 403200 w 500850"/>
              <a:gd name="connsiteY95" fmla="*/ 32287 h 504001"/>
              <a:gd name="connsiteX96" fmla="*/ 403200 w 500850"/>
              <a:gd name="connsiteY96" fmla="*/ 15750 h 504001"/>
              <a:gd name="connsiteX97" fmla="*/ 370912 w 500850"/>
              <a:gd name="connsiteY97" fmla="*/ 0 h 504001"/>
              <a:gd name="connsiteX98" fmla="*/ 419737 w 500850"/>
              <a:gd name="connsiteY98" fmla="*/ 0 h 504001"/>
              <a:gd name="connsiteX99" fmla="*/ 419737 w 500850"/>
              <a:gd name="connsiteY99" fmla="*/ 48825 h 504001"/>
              <a:gd name="connsiteX100" fmla="*/ 403200 w 500850"/>
              <a:gd name="connsiteY100" fmla="*/ 48825 h 504001"/>
              <a:gd name="connsiteX101" fmla="*/ 403200 w 500850"/>
              <a:gd name="connsiteY101" fmla="*/ 78486 h 504001"/>
              <a:gd name="connsiteX102" fmla="*/ 420574 w 500850"/>
              <a:gd name="connsiteY102" fmla="*/ 81900 h 504001"/>
              <a:gd name="connsiteX103" fmla="*/ 463050 w 500850"/>
              <a:gd name="connsiteY103" fmla="*/ 110250 h 504001"/>
              <a:gd name="connsiteX104" fmla="*/ 463050 w 500850"/>
              <a:gd name="connsiteY104" fmla="*/ 291375 h 504001"/>
              <a:gd name="connsiteX105" fmla="*/ 438119 w 500850"/>
              <a:gd name="connsiteY105" fmla="*/ 315787 h 504001"/>
              <a:gd name="connsiteX106" fmla="*/ 460688 w 500850"/>
              <a:gd name="connsiteY106" fmla="*/ 315787 h 504001"/>
              <a:gd name="connsiteX107" fmla="*/ 499275 w 500850"/>
              <a:gd name="connsiteY107" fmla="*/ 358312 h 504001"/>
              <a:gd name="connsiteX108" fmla="*/ 460688 w 500850"/>
              <a:gd name="connsiteY108" fmla="*/ 396112 h 504001"/>
              <a:gd name="connsiteX109" fmla="*/ 358314 w 500850"/>
              <a:gd name="connsiteY109" fmla="*/ 396112 h 504001"/>
              <a:gd name="connsiteX110" fmla="*/ 250425 w 500850"/>
              <a:gd name="connsiteY110" fmla="*/ 504001 h 504001"/>
              <a:gd name="connsiteX111" fmla="*/ 141765 w 500850"/>
              <a:gd name="connsiteY111" fmla="*/ 396112 h 504001"/>
              <a:gd name="connsiteX112" fmla="*/ 78750 w 500850"/>
              <a:gd name="connsiteY112" fmla="*/ 396112 h 504001"/>
              <a:gd name="connsiteX113" fmla="*/ 7875 w 500850"/>
              <a:gd name="connsiteY113" fmla="*/ 355950 h 504001"/>
              <a:gd name="connsiteX114" fmla="*/ 67787 w 500850"/>
              <a:gd name="connsiteY114" fmla="*/ 322000 h 504001"/>
              <a:gd name="connsiteX115" fmla="*/ 37800 w 500850"/>
              <a:gd name="connsiteY115" fmla="*/ 291375 h 504001"/>
              <a:gd name="connsiteX116" fmla="*/ 37800 w 500850"/>
              <a:gd name="connsiteY116" fmla="*/ 110250 h 504001"/>
              <a:gd name="connsiteX117" fmla="*/ 128362 w 500850"/>
              <a:gd name="connsiteY117" fmla="*/ 72450 h 504001"/>
              <a:gd name="connsiteX118" fmla="*/ 218925 w 500850"/>
              <a:gd name="connsiteY118" fmla="*/ 110250 h 504001"/>
              <a:gd name="connsiteX119" fmla="*/ 250425 w 500850"/>
              <a:gd name="connsiteY119" fmla="*/ 141750 h 504001"/>
              <a:gd name="connsiteX120" fmla="*/ 281925 w 500850"/>
              <a:gd name="connsiteY120" fmla="*/ 110250 h 504001"/>
              <a:gd name="connsiteX121" fmla="*/ 372488 w 500850"/>
              <a:gd name="connsiteY121" fmla="*/ 72450 h 504001"/>
              <a:gd name="connsiteX122" fmla="*/ 387450 w 500850"/>
              <a:gd name="connsiteY122" fmla="*/ 75390 h 504001"/>
              <a:gd name="connsiteX123" fmla="*/ 387450 w 500850"/>
              <a:gd name="connsiteY123" fmla="*/ 48825 h 504001"/>
              <a:gd name="connsiteX124" fmla="*/ 370912 w 500850"/>
              <a:gd name="connsiteY124" fmla="*/ 48825 h 50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00850" h="504001">
                <a:moveTo>
                  <a:pt x="165374" y="396112"/>
                </a:moveTo>
                <a:lnTo>
                  <a:pt x="250425" y="481163"/>
                </a:lnTo>
                <a:lnTo>
                  <a:pt x="335475" y="396112"/>
                </a:lnTo>
                <a:close/>
                <a:moveTo>
                  <a:pt x="81113" y="331654"/>
                </a:moveTo>
                <a:lnTo>
                  <a:pt x="40163" y="355162"/>
                </a:lnTo>
                <a:lnTo>
                  <a:pt x="81113" y="378671"/>
                </a:lnTo>
                <a:close/>
                <a:moveTo>
                  <a:pt x="435488" y="330750"/>
                </a:moveTo>
                <a:lnTo>
                  <a:pt x="435488" y="379575"/>
                </a:lnTo>
                <a:lnTo>
                  <a:pt x="459900" y="379575"/>
                </a:lnTo>
                <a:cubicBezTo>
                  <a:pt x="473288" y="378787"/>
                  <a:pt x="483525" y="366975"/>
                  <a:pt x="482738" y="353587"/>
                </a:cubicBezTo>
                <a:cubicBezTo>
                  <a:pt x="481950" y="340987"/>
                  <a:pt x="472500" y="331537"/>
                  <a:pt x="459900" y="330750"/>
                </a:cubicBezTo>
                <a:close/>
                <a:moveTo>
                  <a:pt x="403200" y="330750"/>
                </a:moveTo>
                <a:lnTo>
                  <a:pt x="403200" y="379575"/>
                </a:lnTo>
                <a:lnTo>
                  <a:pt x="419738" y="379575"/>
                </a:lnTo>
                <a:lnTo>
                  <a:pt x="419738" y="330750"/>
                </a:lnTo>
                <a:close/>
                <a:moveTo>
                  <a:pt x="97651" y="330750"/>
                </a:moveTo>
                <a:lnTo>
                  <a:pt x="97651" y="379575"/>
                </a:lnTo>
                <a:lnTo>
                  <a:pt x="387450" y="379575"/>
                </a:lnTo>
                <a:lnTo>
                  <a:pt x="387450" y="330750"/>
                </a:lnTo>
                <a:close/>
                <a:moveTo>
                  <a:pt x="96863" y="266963"/>
                </a:moveTo>
                <a:lnTo>
                  <a:pt x="96863" y="282713"/>
                </a:lnTo>
                <a:lnTo>
                  <a:pt x="113400" y="282713"/>
                </a:lnTo>
                <a:lnTo>
                  <a:pt x="113400" y="266963"/>
                </a:lnTo>
                <a:close/>
                <a:moveTo>
                  <a:pt x="355163" y="218138"/>
                </a:moveTo>
                <a:lnTo>
                  <a:pt x="370913" y="218138"/>
                </a:lnTo>
                <a:lnTo>
                  <a:pt x="370913" y="233888"/>
                </a:lnTo>
                <a:lnTo>
                  <a:pt x="355163" y="233888"/>
                </a:lnTo>
                <a:close/>
                <a:moveTo>
                  <a:pt x="322875" y="218138"/>
                </a:moveTo>
                <a:lnTo>
                  <a:pt x="338625" y="218138"/>
                </a:lnTo>
                <a:lnTo>
                  <a:pt x="338625" y="233888"/>
                </a:lnTo>
                <a:lnTo>
                  <a:pt x="322875" y="233888"/>
                </a:lnTo>
                <a:close/>
                <a:moveTo>
                  <a:pt x="290588" y="218138"/>
                </a:moveTo>
                <a:lnTo>
                  <a:pt x="306338" y="218138"/>
                </a:lnTo>
                <a:lnTo>
                  <a:pt x="306338" y="233888"/>
                </a:lnTo>
                <a:lnTo>
                  <a:pt x="290588" y="233888"/>
                </a:lnTo>
                <a:close/>
                <a:moveTo>
                  <a:pt x="250425" y="218138"/>
                </a:moveTo>
                <a:cubicBezTo>
                  <a:pt x="245700" y="218138"/>
                  <a:pt x="242550" y="221288"/>
                  <a:pt x="242550" y="226013"/>
                </a:cubicBezTo>
                <a:cubicBezTo>
                  <a:pt x="242550" y="230737"/>
                  <a:pt x="245700" y="233888"/>
                  <a:pt x="250425" y="233888"/>
                </a:cubicBezTo>
                <a:cubicBezTo>
                  <a:pt x="255149" y="233888"/>
                  <a:pt x="258300" y="230737"/>
                  <a:pt x="258300" y="226013"/>
                </a:cubicBezTo>
                <a:cubicBezTo>
                  <a:pt x="258300" y="221288"/>
                  <a:pt x="255149" y="218138"/>
                  <a:pt x="250425" y="218138"/>
                </a:cubicBezTo>
                <a:close/>
                <a:moveTo>
                  <a:pt x="193725" y="218138"/>
                </a:moveTo>
                <a:lnTo>
                  <a:pt x="209475" y="218138"/>
                </a:lnTo>
                <a:lnTo>
                  <a:pt x="209475" y="233888"/>
                </a:lnTo>
                <a:lnTo>
                  <a:pt x="193725" y="233888"/>
                </a:lnTo>
                <a:close/>
                <a:moveTo>
                  <a:pt x="161438" y="218138"/>
                </a:moveTo>
                <a:lnTo>
                  <a:pt x="177188" y="218138"/>
                </a:lnTo>
                <a:lnTo>
                  <a:pt x="177188" y="233888"/>
                </a:lnTo>
                <a:lnTo>
                  <a:pt x="161438" y="233888"/>
                </a:lnTo>
                <a:close/>
                <a:moveTo>
                  <a:pt x="129150" y="218138"/>
                </a:moveTo>
                <a:lnTo>
                  <a:pt x="144900" y="218138"/>
                </a:lnTo>
                <a:lnTo>
                  <a:pt x="144900" y="233888"/>
                </a:lnTo>
                <a:lnTo>
                  <a:pt x="129150" y="233888"/>
                </a:lnTo>
                <a:close/>
                <a:moveTo>
                  <a:pt x="373177" y="87708"/>
                </a:moveTo>
                <a:cubicBezTo>
                  <a:pt x="344532" y="87806"/>
                  <a:pt x="315788" y="98831"/>
                  <a:pt x="293738" y="120488"/>
                </a:cubicBezTo>
                <a:lnTo>
                  <a:pt x="250425" y="164588"/>
                </a:lnTo>
                <a:lnTo>
                  <a:pt x="207113" y="121275"/>
                </a:lnTo>
                <a:cubicBezTo>
                  <a:pt x="163800" y="77962"/>
                  <a:pt x="92925" y="77962"/>
                  <a:pt x="48825" y="121275"/>
                </a:cubicBezTo>
                <a:cubicBezTo>
                  <a:pt x="4725" y="164588"/>
                  <a:pt x="5512" y="236250"/>
                  <a:pt x="48825" y="279563"/>
                </a:cubicBezTo>
                <a:lnTo>
                  <a:pt x="85049" y="315787"/>
                </a:lnTo>
                <a:lnTo>
                  <a:pt x="415013" y="315787"/>
                </a:lnTo>
                <a:lnTo>
                  <a:pt x="452025" y="278775"/>
                </a:lnTo>
                <a:cubicBezTo>
                  <a:pt x="495338" y="235463"/>
                  <a:pt x="495338" y="164588"/>
                  <a:pt x="452025" y="120488"/>
                </a:cubicBezTo>
                <a:cubicBezTo>
                  <a:pt x="441197" y="109463"/>
                  <a:pt x="428647" y="101243"/>
                  <a:pt x="415222" y="95792"/>
                </a:cubicBezTo>
                <a:lnTo>
                  <a:pt x="403200" y="93480"/>
                </a:lnTo>
                <a:lnTo>
                  <a:pt x="403200" y="226012"/>
                </a:lnTo>
                <a:cubicBezTo>
                  <a:pt x="403988" y="270900"/>
                  <a:pt x="367763" y="307125"/>
                  <a:pt x="322875" y="307125"/>
                </a:cubicBezTo>
                <a:cubicBezTo>
                  <a:pt x="294525" y="307125"/>
                  <a:pt x="268833" y="292507"/>
                  <a:pt x="254437" y="269583"/>
                </a:cubicBezTo>
                <a:lnTo>
                  <a:pt x="245915" y="248544"/>
                </a:lnTo>
                <a:lnTo>
                  <a:pt x="233198" y="243239"/>
                </a:lnTo>
                <a:cubicBezTo>
                  <a:pt x="228769" y="238810"/>
                  <a:pt x="226012" y="232707"/>
                  <a:pt x="226012" y="226013"/>
                </a:cubicBezTo>
                <a:cubicBezTo>
                  <a:pt x="226012" y="219319"/>
                  <a:pt x="228769" y="213216"/>
                  <a:pt x="233198" y="208786"/>
                </a:cubicBezTo>
                <a:lnTo>
                  <a:pt x="238292" y="206661"/>
                </a:lnTo>
                <a:lnTo>
                  <a:pt x="230468" y="189271"/>
                </a:lnTo>
                <a:cubicBezTo>
                  <a:pt x="215776" y="168821"/>
                  <a:pt x="189789" y="157894"/>
                  <a:pt x="163801" y="163800"/>
                </a:cubicBezTo>
                <a:cubicBezTo>
                  <a:pt x="134663" y="170101"/>
                  <a:pt x="113401" y="196876"/>
                  <a:pt x="113401" y="226800"/>
                </a:cubicBezTo>
                <a:lnTo>
                  <a:pt x="113401" y="250425"/>
                </a:lnTo>
                <a:lnTo>
                  <a:pt x="128363" y="250425"/>
                </a:lnTo>
                <a:lnTo>
                  <a:pt x="129150" y="298463"/>
                </a:lnTo>
                <a:lnTo>
                  <a:pt x="80325" y="298463"/>
                </a:lnTo>
                <a:lnTo>
                  <a:pt x="80325" y="250425"/>
                </a:lnTo>
                <a:lnTo>
                  <a:pt x="96863" y="250425"/>
                </a:lnTo>
                <a:lnTo>
                  <a:pt x="96863" y="226013"/>
                </a:lnTo>
                <a:cubicBezTo>
                  <a:pt x="96863" y="181126"/>
                  <a:pt x="133088" y="145688"/>
                  <a:pt x="177975" y="145688"/>
                </a:cubicBezTo>
                <a:cubicBezTo>
                  <a:pt x="206326" y="145688"/>
                  <a:pt x="231575" y="160306"/>
                  <a:pt x="246082" y="183229"/>
                </a:cubicBezTo>
                <a:lnTo>
                  <a:pt x="254468" y="203286"/>
                </a:lnTo>
                <a:lnTo>
                  <a:pt x="267651" y="208786"/>
                </a:lnTo>
                <a:cubicBezTo>
                  <a:pt x="272081" y="213216"/>
                  <a:pt x="274837" y="219319"/>
                  <a:pt x="274837" y="226013"/>
                </a:cubicBezTo>
                <a:cubicBezTo>
                  <a:pt x="274837" y="232707"/>
                  <a:pt x="272081" y="238810"/>
                  <a:pt x="267651" y="243239"/>
                </a:cubicBezTo>
                <a:lnTo>
                  <a:pt x="262260" y="245488"/>
                </a:lnTo>
                <a:lnTo>
                  <a:pt x="270383" y="263541"/>
                </a:lnTo>
                <a:cubicBezTo>
                  <a:pt x="285075" y="283992"/>
                  <a:pt x="311063" y="294918"/>
                  <a:pt x="337050" y="289012"/>
                </a:cubicBezTo>
                <a:cubicBezTo>
                  <a:pt x="366188" y="282712"/>
                  <a:pt x="387450" y="255937"/>
                  <a:pt x="387450" y="226012"/>
                </a:cubicBezTo>
                <a:lnTo>
                  <a:pt x="387450" y="90452"/>
                </a:lnTo>
                <a:close/>
                <a:moveTo>
                  <a:pt x="387450" y="15750"/>
                </a:moveTo>
                <a:lnTo>
                  <a:pt x="387450" y="32287"/>
                </a:lnTo>
                <a:lnTo>
                  <a:pt x="403200" y="32287"/>
                </a:lnTo>
                <a:lnTo>
                  <a:pt x="403200" y="15750"/>
                </a:lnTo>
                <a:close/>
                <a:moveTo>
                  <a:pt x="370912" y="0"/>
                </a:moveTo>
                <a:lnTo>
                  <a:pt x="419737" y="0"/>
                </a:lnTo>
                <a:lnTo>
                  <a:pt x="419737" y="48825"/>
                </a:lnTo>
                <a:lnTo>
                  <a:pt x="403200" y="48825"/>
                </a:lnTo>
                <a:lnTo>
                  <a:pt x="403200" y="78486"/>
                </a:lnTo>
                <a:lnTo>
                  <a:pt x="420574" y="81900"/>
                </a:lnTo>
                <a:cubicBezTo>
                  <a:pt x="435980" y="88200"/>
                  <a:pt x="450450" y="97650"/>
                  <a:pt x="463050" y="110250"/>
                </a:cubicBezTo>
                <a:cubicBezTo>
                  <a:pt x="513450" y="160650"/>
                  <a:pt x="513450" y="240975"/>
                  <a:pt x="463050" y="291375"/>
                </a:cubicBezTo>
                <a:lnTo>
                  <a:pt x="438119" y="315787"/>
                </a:lnTo>
                <a:lnTo>
                  <a:pt x="460688" y="315787"/>
                </a:lnTo>
                <a:cubicBezTo>
                  <a:pt x="482738" y="316575"/>
                  <a:pt x="500063" y="335475"/>
                  <a:pt x="499275" y="358312"/>
                </a:cubicBezTo>
                <a:cubicBezTo>
                  <a:pt x="497700" y="378000"/>
                  <a:pt x="481163" y="394537"/>
                  <a:pt x="460688" y="396112"/>
                </a:cubicBezTo>
                <a:lnTo>
                  <a:pt x="358314" y="396112"/>
                </a:lnTo>
                <a:lnTo>
                  <a:pt x="250425" y="504001"/>
                </a:lnTo>
                <a:lnTo>
                  <a:pt x="141765" y="396112"/>
                </a:lnTo>
                <a:lnTo>
                  <a:pt x="78750" y="396112"/>
                </a:lnTo>
                <a:lnTo>
                  <a:pt x="7875" y="355950"/>
                </a:lnTo>
                <a:lnTo>
                  <a:pt x="67787" y="322000"/>
                </a:lnTo>
                <a:lnTo>
                  <a:pt x="37800" y="291375"/>
                </a:lnTo>
                <a:cubicBezTo>
                  <a:pt x="-12600" y="240975"/>
                  <a:pt x="-12600" y="160650"/>
                  <a:pt x="37800" y="110250"/>
                </a:cubicBezTo>
                <a:cubicBezTo>
                  <a:pt x="63000" y="85050"/>
                  <a:pt x="95681" y="72450"/>
                  <a:pt x="128362" y="72450"/>
                </a:cubicBezTo>
                <a:cubicBezTo>
                  <a:pt x="161044" y="72450"/>
                  <a:pt x="193725" y="85050"/>
                  <a:pt x="218925" y="110250"/>
                </a:cubicBezTo>
                <a:lnTo>
                  <a:pt x="250425" y="141750"/>
                </a:lnTo>
                <a:lnTo>
                  <a:pt x="281925" y="110250"/>
                </a:lnTo>
                <a:cubicBezTo>
                  <a:pt x="307125" y="85050"/>
                  <a:pt x="339806" y="72450"/>
                  <a:pt x="372488" y="72450"/>
                </a:cubicBezTo>
                <a:lnTo>
                  <a:pt x="387450" y="75390"/>
                </a:lnTo>
                <a:lnTo>
                  <a:pt x="387450" y="48825"/>
                </a:lnTo>
                <a:lnTo>
                  <a:pt x="370912" y="48825"/>
                </a:ln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20" name="Rounded Rectangle 27"/>
          <p:cNvSpPr/>
          <p:nvPr/>
        </p:nvSpPr>
        <p:spPr>
          <a:xfrm>
            <a:off x="699466" y="1928945"/>
            <a:ext cx="2232000" cy="42432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solidFill>
                <a:schemeClr val="bg1"/>
              </a:solidFill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21" name="Oval 2"/>
          <p:cNvSpPr/>
          <p:nvPr/>
        </p:nvSpPr>
        <p:spPr>
          <a:xfrm>
            <a:off x="1328560" y="2193403"/>
            <a:ext cx="973813" cy="973813"/>
          </a:xfrm>
          <a:prstGeom prst="ellipse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Inter" panose="0200050300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6146" y="3824590"/>
            <a:ext cx="2130893" cy="199086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Try to offer </a:t>
            </a:r>
            <a:r>
              <a:rPr lang="zh-CN" altLang="en-US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b</a:t>
            </a: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etter service for the churn customers</a:t>
            </a:r>
            <a:r>
              <a:rPr lang="zh-CN" altLang="en-US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, </a:t>
            </a:r>
            <a:r>
              <a:rPr lang="en-US" altLang="zh-CN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and </a:t>
            </a:r>
            <a:r>
              <a:rPr lang="zh-CN" altLang="en-US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s</a:t>
            </a: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ee how much this </a:t>
            </a:r>
            <a:r>
              <a:rPr lang="en-US" altLang="zh-CN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impacts</a:t>
            </a:r>
            <a:r>
              <a:rPr lang="zh-CN" altLang="en-US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before and late</a:t>
            </a:r>
            <a:r>
              <a:rPr lang="zh-CN" altLang="en-US" sz="1200" dirty="0" smtClean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r. S</a:t>
            </a:r>
            <a:r>
              <a:rPr lang="zh-CN" altLang="en-US" sz="1200" dirty="0">
                <a:solidFill>
                  <a:schemeClr val="bg1"/>
                </a:solidFill>
                <a:latin typeface="Montserrat" pitchFamily="2" charset="0"/>
                <a:cs typeface="Inter" panose="02000503000000020004" charset="0"/>
              </a:rPr>
              <a:t>ome may use your service better move them to your active customers..</a:t>
            </a:r>
            <a:endParaRPr lang="zh-CN" altLang="en-US" sz="1200" dirty="0">
              <a:solidFill>
                <a:schemeClr val="bg1"/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820647" y="3362555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highlight>
                  <a:srgbClr val="000000"/>
                </a:highlight>
                <a:latin typeface="Montserrat SemiBold" pitchFamily="2" charset="0"/>
                <a:ea typeface="+mj-ea"/>
                <a:cs typeface="Inter" panose="02000503000000020004" charset="0"/>
              </a:rPr>
              <a:t>BETTER SERVICE</a:t>
            </a:r>
            <a:endParaRPr lang="en-US" altLang="zh-CN" sz="1600" dirty="0">
              <a:solidFill>
                <a:schemeClr val="bg1"/>
              </a:solidFill>
              <a:highlight>
                <a:srgbClr val="000000"/>
              </a:highlight>
              <a:latin typeface="Montserrat SemiBold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24" name="任意形状 78"/>
          <p:cNvSpPr/>
          <p:nvPr/>
        </p:nvSpPr>
        <p:spPr>
          <a:xfrm>
            <a:off x="1604416" y="2428309"/>
            <a:ext cx="423675" cy="504001"/>
          </a:xfrm>
          <a:custGeom>
            <a:avLst/>
            <a:gdLst>
              <a:gd name="connsiteX0" fmla="*/ 348863 w 423675"/>
              <a:gd name="connsiteY0" fmla="*/ 455175 h 504001"/>
              <a:gd name="connsiteX1" fmla="*/ 365400 w 423675"/>
              <a:gd name="connsiteY1" fmla="*/ 455175 h 504001"/>
              <a:gd name="connsiteX2" fmla="*/ 365400 w 423675"/>
              <a:gd name="connsiteY2" fmla="*/ 471712 h 504001"/>
              <a:gd name="connsiteX3" fmla="*/ 348863 w 423675"/>
              <a:gd name="connsiteY3" fmla="*/ 471712 h 504001"/>
              <a:gd name="connsiteX4" fmla="*/ 316575 w 423675"/>
              <a:gd name="connsiteY4" fmla="*/ 455175 h 504001"/>
              <a:gd name="connsiteX5" fmla="*/ 333113 w 423675"/>
              <a:gd name="connsiteY5" fmla="*/ 455175 h 504001"/>
              <a:gd name="connsiteX6" fmla="*/ 333113 w 423675"/>
              <a:gd name="connsiteY6" fmla="*/ 471712 h 504001"/>
              <a:gd name="connsiteX7" fmla="*/ 316575 w 423675"/>
              <a:gd name="connsiteY7" fmla="*/ 471712 h 504001"/>
              <a:gd name="connsiteX8" fmla="*/ 284288 w 423675"/>
              <a:gd name="connsiteY8" fmla="*/ 455175 h 504001"/>
              <a:gd name="connsiteX9" fmla="*/ 300825 w 423675"/>
              <a:gd name="connsiteY9" fmla="*/ 455175 h 504001"/>
              <a:gd name="connsiteX10" fmla="*/ 300825 w 423675"/>
              <a:gd name="connsiteY10" fmla="*/ 471712 h 504001"/>
              <a:gd name="connsiteX11" fmla="*/ 284288 w 423675"/>
              <a:gd name="connsiteY11" fmla="*/ 471712 h 504001"/>
              <a:gd name="connsiteX12" fmla="*/ 40951 w 423675"/>
              <a:gd name="connsiteY12" fmla="*/ 240344 h 504001"/>
              <a:gd name="connsiteX13" fmla="*/ 40951 w 423675"/>
              <a:gd name="connsiteY13" fmla="*/ 487463 h 504001"/>
              <a:gd name="connsiteX14" fmla="*/ 381938 w 423675"/>
              <a:gd name="connsiteY14" fmla="*/ 487463 h 504001"/>
              <a:gd name="connsiteX15" fmla="*/ 381938 w 423675"/>
              <a:gd name="connsiteY15" fmla="*/ 397754 h 504001"/>
              <a:gd name="connsiteX16" fmla="*/ 361463 w 423675"/>
              <a:gd name="connsiteY16" fmla="*/ 406351 h 504001"/>
              <a:gd name="connsiteX17" fmla="*/ 325238 w 423675"/>
              <a:gd name="connsiteY17" fmla="*/ 370126 h 504001"/>
              <a:gd name="connsiteX18" fmla="*/ 304763 w 423675"/>
              <a:gd name="connsiteY18" fmla="*/ 349651 h 504001"/>
              <a:gd name="connsiteX19" fmla="*/ 284288 w 423675"/>
              <a:gd name="connsiteY19" fmla="*/ 370126 h 504001"/>
              <a:gd name="connsiteX20" fmla="*/ 245700 w 423675"/>
              <a:gd name="connsiteY20" fmla="*/ 404776 h 504001"/>
              <a:gd name="connsiteX21" fmla="*/ 211050 w 423675"/>
              <a:gd name="connsiteY21" fmla="*/ 370126 h 504001"/>
              <a:gd name="connsiteX22" fmla="*/ 211050 w 423675"/>
              <a:gd name="connsiteY22" fmla="*/ 333113 h 504001"/>
              <a:gd name="connsiteX23" fmla="*/ 61819 w 423675"/>
              <a:gd name="connsiteY23" fmla="*/ 271294 h 504001"/>
              <a:gd name="connsiteX24" fmla="*/ 381938 w 423675"/>
              <a:gd name="connsiteY24" fmla="*/ 239792 h 504001"/>
              <a:gd name="connsiteX25" fmla="*/ 360478 w 423675"/>
              <a:gd name="connsiteY25" fmla="*/ 271294 h 504001"/>
              <a:gd name="connsiteX26" fmla="*/ 293221 w 423675"/>
              <a:gd name="connsiteY26" fmla="*/ 316526 h 504001"/>
              <a:gd name="connsiteX27" fmla="*/ 228375 w 423675"/>
              <a:gd name="connsiteY27" fmla="*/ 329616 h 504001"/>
              <a:gd name="connsiteX28" fmla="*/ 228375 w 423675"/>
              <a:gd name="connsiteY28" fmla="*/ 370126 h 504001"/>
              <a:gd name="connsiteX29" fmla="*/ 248850 w 423675"/>
              <a:gd name="connsiteY29" fmla="*/ 390600 h 504001"/>
              <a:gd name="connsiteX30" fmla="*/ 269325 w 423675"/>
              <a:gd name="connsiteY30" fmla="*/ 370126 h 504001"/>
              <a:gd name="connsiteX31" fmla="*/ 303975 w 423675"/>
              <a:gd name="connsiteY31" fmla="*/ 331538 h 504001"/>
              <a:gd name="connsiteX32" fmla="*/ 342563 w 423675"/>
              <a:gd name="connsiteY32" fmla="*/ 366188 h 504001"/>
              <a:gd name="connsiteX33" fmla="*/ 342563 w 423675"/>
              <a:gd name="connsiteY33" fmla="*/ 369338 h 504001"/>
              <a:gd name="connsiteX34" fmla="*/ 363038 w 423675"/>
              <a:gd name="connsiteY34" fmla="*/ 389813 h 504001"/>
              <a:gd name="connsiteX35" fmla="*/ 377410 w 423675"/>
              <a:gd name="connsiteY35" fmla="*/ 383710 h 504001"/>
              <a:gd name="connsiteX36" fmla="*/ 381938 w 423675"/>
              <a:gd name="connsiteY36" fmla="*/ 373047 h 504001"/>
              <a:gd name="connsiteX37" fmla="*/ 40951 w 423675"/>
              <a:gd name="connsiteY37" fmla="*/ 163740 h 504001"/>
              <a:gd name="connsiteX38" fmla="*/ 40951 w 423675"/>
              <a:gd name="connsiteY38" fmla="*/ 211547 h 504001"/>
              <a:gd name="connsiteX39" fmla="*/ 73730 w 423675"/>
              <a:gd name="connsiteY39" fmla="*/ 260171 h 504001"/>
              <a:gd name="connsiteX40" fmla="*/ 135807 w 423675"/>
              <a:gd name="connsiteY40" fmla="*/ 302019 h 504001"/>
              <a:gd name="connsiteX41" fmla="*/ 211050 w 423675"/>
              <a:gd name="connsiteY41" fmla="*/ 317204 h 504001"/>
              <a:gd name="connsiteX42" fmla="*/ 211050 w 423675"/>
              <a:gd name="connsiteY42" fmla="*/ 191363 h 504001"/>
              <a:gd name="connsiteX43" fmla="*/ 190575 w 423675"/>
              <a:gd name="connsiteY43" fmla="*/ 170888 h 504001"/>
              <a:gd name="connsiteX44" fmla="*/ 170100 w 423675"/>
              <a:gd name="connsiteY44" fmla="*/ 191363 h 504001"/>
              <a:gd name="connsiteX45" fmla="*/ 170100 w 423675"/>
              <a:gd name="connsiteY45" fmla="*/ 207900 h 504001"/>
              <a:gd name="connsiteX46" fmla="*/ 135450 w 423675"/>
              <a:gd name="connsiteY46" fmla="*/ 246488 h 504001"/>
              <a:gd name="connsiteX47" fmla="*/ 96863 w 423675"/>
              <a:gd name="connsiteY47" fmla="*/ 211838 h 504001"/>
              <a:gd name="connsiteX48" fmla="*/ 96863 w 423675"/>
              <a:gd name="connsiteY48" fmla="*/ 208688 h 504001"/>
              <a:gd name="connsiteX49" fmla="*/ 96863 w 423675"/>
              <a:gd name="connsiteY49" fmla="*/ 192150 h 504001"/>
              <a:gd name="connsiteX50" fmla="*/ 76388 w 423675"/>
              <a:gd name="connsiteY50" fmla="*/ 171675 h 504001"/>
              <a:gd name="connsiteX51" fmla="*/ 59850 w 423675"/>
              <a:gd name="connsiteY51" fmla="*/ 171675 h 504001"/>
              <a:gd name="connsiteX52" fmla="*/ 398475 w 423675"/>
              <a:gd name="connsiteY52" fmla="*/ 138601 h 504001"/>
              <a:gd name="connsiteX53" fmla="*/ 398475 w 423675"/>
              <a:gd name="connsiteY53" fmla="*/ 176564 h 504001"/>
              <a:gd name="connsiteX54" fmla="*/ 403171 w 423675"/>
              <a:gd name="connsiteY54" fmla="*/ 161430 h 504001"/>
              <a:gd name="connsiteX55" fmla="*/ 405472 w 423675"/>
              <a:gd name="connsiteY55" fmla="*/ 138601 h 504001"/>
              <a:gd name="connsiteX56" fmla="*/ 18204 w 423675"/>
              <a:gd name="connsiteY56" fmla="*/ 138601 h 504001"/>
              <a:gd name="connsiteX57" fmla="*/ 20505 w 423675"/>
              <a:gd name="connsiteY57" fmla="*/ 161430 h 504001"/>
              <a:gd name="connsiteX58" fmla="*/ 24413 w 423675"/>
              <a:gd name="connsiteY58" fmla="*/ 174025 h 504001"/>
              <a:gd name="connsiteX59" fmla="*/ 24413 w 423675"/>
              <a:gd name="connsiteY59" fmla="*/ 138601 h 504001"/>
              <a:gd name="connsiteX60" fmla="*/ 398475 w 423675"/>
              <a:gd name="connsiteY60" fmla="*/ 106313 h 504001"/>
              <a:gd name="connsiteX61" fmla="*/ 398475 w 423675"/>
              <a:gd name="connsiteY61" fmla="*/ 122063 h 504001"/>
              <a:gd name="connsiteX62" fmla="*/ 407138 w 423675"/>
              <a:gd name="connsiteY62" fmla="*/ 122063 h 504001"/>
              <a:gd name="connsiteX63" fmla="*/ 407138 w 423675"/>
              <a:gd name="connsiteY63" fmla="*/ 106313 h 504001"/>
              <a:gd name="connsiteX64" fmla="*/ 16538 w 423675"/>
              <a:gd name="connsiteY64" fmla="*/ 106313 h 504001"/>
              <a:gd name="connsiteX65" fmla="*/ 16538 w 423675"/>
              <a:gd name="connsiteY65" fmla="*/ 122063 h 504001"/>
              <a:gd name="connsiteX66" fmla="*/ 24413 w 423675"/>
              <a:gd name="connsiteY66" fmla="*/ 122063 h 504001"/>
              <a:gd name="connsiteX67" fmla="*/ 24413 w 423675"/>
              <a:gd name="connsiteY67" fmla="*/ 106313 h 504001"/>
              <a:gd name="connsiteX68" fmla="*/ 40951 w 423675"/>
              <a:gd name="connsiteY68" fmla="*/ 40950 h 504001"/>
              <a:gd name="connsiteX69" fmla="*/ 40951 w 423675"/>
              <a:gd name="connsiteY69" fmla="*/ 136518 h 504001"/>
              <a:gd name="connsiteX70" fmla="*/ 46266 w 423675"/>
              <a:gd name="connsiteY70" fmla="*/ 149035 h 504001"/>
              <a:gd name="connsiteX71" fmla="*/ 60638 w 423675"/>
              <a:gd name="connsiteY71" fmla="*/ 155138 h 504001"/>
              <a:gd name="connsiteX72" fmla="*/ 77175 w 423675"/>
              <a:gd name="connsiteY72" fmla="*/ 155138 h 504001"/>
              <a:gd name="connsiteX73" fmla="*/ 114188 w 423675"/>
              <a:gd name="connsiteY73" fmla="*/ 191363 h 504001"/>
              <a:gd name="connsiteX74" fmla="*/ 114188 w 423675"/>
              <a:gd name="connsiteY74" fmla="*/ 207900 h 504001"/>
              <a:gd name="connsiteX75" fmla="*/ 134662 w 423675"/>
              <a:gd name="connsiteY75" fmla="*/ 228376 h 504001"/>
              <a:gd name="connsiteX76" fmla="*/ 155138 w 423675"/>
              <a:gd name="connsiteY76" fmla="*/ 207900 h 504001"/>
              <a:gd name="connsiteX77" fmla="*/ 155138 w 423675"/>
              <a:gd name="connsiteY77" fmla="*/ 192150 h 504001"/>
              <a:gd name="connsiteX78" fmla="*/ 189788 w 423675"/>
              <a:gd name="connsiteY78" fmla="*/ 153563 h 504001"/>
              <a:gd name="connsiteX79" fmla="*/ 228375 w 423675"/>
              <a:gd name="connsiteY79" fmla="*/ 188213 h 504001"/>
              <a:gd name="connsiteX80" fmla="*/ 228375 w 423675"/>
              <a:gd name="connsiteY80" fmla="*/ 191363 h 504001"/>
              <a:gd name="connsiteX81" fmla="*/ 228375 w 423675"/>
              <a:gd name="connsiteY81" fmla="*/ 314025 h 504001"/>
              <a:gd name="connsiteX82" fmla="*/ 287868 w 423675"/>
              <a:gd name="connsiteY82" fmla="*/ 302019 h 504001"/>
              <a:gd name="connsiteX83" fmla="*/ 349946 w 423675"/>
              <a:gd name="connsiteY83" fmla="*/ 260171 h 504001"/>
              <a:gd name="connsiteX84" fmla="*/ 381938 w 423675"/>
              <a:gd name="connsiteY84" fmla="*/ 212714 h 504001"/>
              <a:gd name="connsiteX85" fmla="*/ 381938 w 423675"/>
              <a:gd name="connsiteY85" fmla="*/ 40950 h 504001"/>
              <a:gd name="connsiteX86" fmla="*/ 56701 w 423675"/>
              <a:gd name="connsiteY86" fmla="*/ 16538 h 504001"/>
              <a:gd name="connsiteX87" fmla="*/ 56701 w 423675"/>
              <a:gd name="connsiteY87" fmla="*/ 24413 h 504001"/>
              <a:gd name="connsiteX88" fmla="*/ 365400 w 423675"/>
              <a:gd name="connsiteY88" fmla="*/ 24413 h 504001"/>
              <a:gd name="connsiteX89" fmla="*/ 365400 w 423675"/>
              <a:gd name="connsiteY89" fmla="*/ 16538 h 504001"/>
              <a:gd name="connsiteX90" fmla="*/ 7875 w 423675"/>
              <a:gd name="connsiteY90" fmla="*/ 0 h 504001"/>
              <a:gd name="connsiteX91" fmla="*/ 414225 w 423675"/>
              <a:gd name="connsiteY91" fmla="*/ 0 h 504001"/>
              <a:gd name="connsiteX92" fmla="*/ 414225 w 423675"/>
              <a:gd name="connsiteY92" fmla="*/ 16538 h 504001"/>
              <a:gd name="connsiteX93" fmla="*/ 381937 w 423675"/>
              <a:gd name="connsiteY93" fmla="*/ 16538 h 504001"/>
              <a:gd name="connsiteX94" fmla="*/ 381937 w 423675"/>
              <a:gd name="connsiteY94" fmla="*/ 24413 h 504001"/>
              <a:gd name="connsiteX95" fmla="*/ 414225 w 423675"/>
              <a:gd name="connsiteY95" fmla="*/ 24413 h 504001"/>
              <a:gd name="connsiteX96" fmla="*/ 414225 w 423675"/>
              <a:gd name="connsiteY96" fmla="*/ 40950 h 504001"/>
              <a:gd name="connsiteX97" fmla="*/ 398475 w 423675"/>
              <a:gd name="connsiteY97" fmla="*/ 40950 h 504001"/>
              <a:gd name="connsiteX98" fmla="*/ 398475 w 423675"/>
              <a:gd name="connsiteY98" fmla="*/ 89775 h 504001"/>
              <a:gd name="connsiteX99" fmla="*/ 407138 w 423675"/>
              <a:gd name="connsiteY99" fmla="*/ 89775 h 504001"/>
              <a:gd name="connsiteX100" fmla="*/ 407138 w 423675"/>
              <a:gd name="connsiteY100" fmla="*/ 81113 h 504001"/>
              <a:gd name="connsiteX101" fmla="*/ 423675 w 423675"/>
              <a:gd name="connsiteY101" fmla="*/ 81113 h 504001"/>
              <a:gd name="connsiteX102" fmla="*/ 423675 w 423675"/>
              <a:gd name="connsiteY102" fmla="*/ 122063 h 504001"/>
              <a:gd name="connsiteX103" fmla="*/ 406178 w 423675"/>
              <a:gd name="connsiteY103" fmla="*/ 204209 h 504001"/>
              <a:gd name="connsiteX104" fmla="*/ 398475 w 423675"/>
              <a:gd name="connsiteY104" fmla="*/ 215516 h 504001"/>
              <a:gd name="connsiteX105" fmla="*/ 398475 w 423675"/>
              <a:gd name="connsiteY105" fmla="*/ 369338 h 504001"/>
              <a:gd name="connsiteX106" fmla="*/ 400050 w 423675"/>
              <a:gd name="connsiteY106" fmla="*/ 369338 h 504001"/>
              <a:gd name="connsiteX107" fmla="*/ 398475 w 423675"/>
              <a:gd name="connsiteY107" fmla="*/ 372561 h 504001"/>
              <a:gd name="connsiteX108" fmla="*/ 398475 w 423675"/>
              <a:gd name="connsiteY108" fmla="*/ 487463 h 504001"/>
              <a:gd name="connsiteX109" fmla="*/ 414225 w 423675"/>
              <a:gd name="connsiteY109" fmla="*/ 487463 h 504001"/>
              <a:gd name="connsiteX110" fmla="*/ 414225 w 423675"/>
              <a:gd name="connsiteY110" fmla="*/ 504001 h 504001"/>
              <a:gd name="connsiteX111" fmla="*/ 7875 w 423675"/>
              <a:gd name="connsiteY111" fmla="*/ 504001 h 504001"/>
              <a:gd name="connsiteX112" fmla="*/ 7875 w 423675"/>
              <a:gd name="connsiteY112" fmla="*/ 487463 h 504001"/>
              <a:gd name="connsiteX113" fmla="*/ 24413 w 423675"/>
              <a:gd name="connsiteY113" fmla="*/ 487463 h 504001"/>
              <a:gd name="connsiteX114" fmla="*/ 24413 w 423675"/>
              <a:gd name="connsiteY114" fmla="*/ 215816 h 504001"/>
              <a:gd name="connsiteX115" fmla="*/ 16587 w 423675"/>
              <a:gd name="connsiteY115" fmla="*/ 204209 h 504001"/>
              <a:gd name="connsiteX116" fmla="*/ 0 w 423675"/>
              <a:gd name="connsiteY116" fmla="*/ 122063 h 504001"/>
              <a:gd name="connsiteX117" fmla="*/ 0 w 423675"/>
              <a:gd name="connsiteY117" fmla="*/ 81113 h 504001"/>
              <a:gd name="connsiteX118" fmla="*/ 16538 w 423675"/>
              <a:gd name="connsiteY118" fmla="*/ 81113 h 504001"/>
              <a:gd name="connsiteX119" fmla="*/ 16538 w 423675"/>
              <a:gd name="connsiteY119" fmla="*/ 89775 h 504001"/>
              <a:gd name="connsiteX120" fmla="*/ 24413 w 423675"/>
              <a:gd name="connsiteY120" fmla="*/ 89775 h 504001"/>
              <a:gd name="connsiteX121" fmla="*/ 24413 w 423675"/>
              <a:gd name="connsiteY121" fmla="*/ 40950 h 504001"/>
              <a:gd name="connsiteX122" fmla="*/ 7875 w 423675"/>
              <a:gd name="connsiteY122" fmla="*/ 40950 h 504001"/>
              <a:gd name="connsiteX123" fmla="*/ 7875 w 423675"/>
              <a:gd name="connsiteY123" fmla="*/ 24413 h 504001"/>
              <a:gd name="connsiteX124" fmla="*/ 40163 w 423675"/>
              <a:gd name="connsiteY124" fmla="*/ 24413 h 504001"/>
              <a:gd name="connsiteX125" fmla="*/ 40163 w 423675"/>
              <a:gd name="connsiteY125" fmla="*/ 16538 h 504001"/>
              <a:gd name="connsiteX126" fmla="*/ 7875 w 423675"/>
              <a:gd name="connsiteY126" fmla="*/ 16538 h 50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423675" h="504001">
                <a:moveTo>
                  <a:pt x="348863" y="455175"/>
                </a:moveTo>
                <a:lnTo>
                  <a:pt x="365400" y="455175"/>
                </a:lnTo>
                <a:lnTo>
                  <a:pt x="365400" y="471712"/>
                </a:lnTo>
                <a:lnTo>
                  <a:pt x="348863" y="471712"/>
                </a:lnTo>
                <a:close/>
                <a:moveTo>
                  <a:pt x="316575" y="455175"/>
                </a:moveTo>
                <a:lnTo>
                  <a:pt x="333113" y="455175"/>
                </a:lnTo>
                <a:lnTo>
                  <a:pt x="333113" y="471712"/>
                </a:lnTo>
                <a:lnTo>
                  <a:pt x="316575" y="471712"/>
                </a:lnTo>
                <a:close/>
                <a:moveTo>
                  <a:pt x="284288" y="455175"/>
                </a:moveTo>
                <a:lnTo>
                  <a:pt x="300825" y="455175"/>
                </a:lnTo>
                <a:lnTo>
                  <a:pt x="300825" y="471712"/>
                </a:lnTo>
                <a:lnTo>
                  <a:pt x="284288" y="471712"/>
                </a:lnTo>
                <a:close/>
                <a:moveTo>
                  <a:pt x="40951" y="240344"/>
                </a:moveTo>
                <a:lnTo>
                  <a:pt x="40951" y="487463"/>
                </a:lnTo>
                <a:lnTo>
                  <a:pt x="381938" y="487463"/>
                </a:lnTo>
                <a:lnTo>
                  <a:pt x="381938" y="397754"/>
                </a:lnTo>
                <a:lnTo>
                  <a:pt x="361463" y="406351"/>
                </a:lnTo>
                <a:cubicBezTo>
                  <a:pt x="340988" y="406351"/>
                  <a:pt x="325238" y="389813"/>
                  <a:pt x="325238" y="370126"/>
                </a:cubicBezTo>
                <a:cubicBezTo>
                  <a:pt x="325238" y="359100"/>
                  <a:pt x="315788" y="349651"/>
                  <a:pt x="304763" y="349651"/>
                </a:cubicBezTo>
                <a:cubicBezTo>
                  <a:pt x="293738" y="349651"/>
                  <a:pt x="284288" y="359100"/>
                  <a:pt x="284288" y="370126"/>
                </a:cubicBezTo>
                <a:cubicBezTo>
                  <a:pt x="283500" y="390600"/>
                  <a:pt x="266175" y="405563"/>
                  <a:pt x="245700" y="404776"/>
                </a:cubicBezTo>
                <a:cubicBezTo>
                  <a:pt x="226800" y="403988"/>
                  <a:pt x="211837" y="389026"/>
                  <a:pt x="211050" y="370126"/>
                </a:cubicBezTo>
                <a:lnTo>
                  <a:pt x="211050" y="333113"/>
                </a:lnTo>
                <a:cubicBezTo>
                  <a:pt x="152775" y="333113"/>
                  <a:pt x="100012" y="309488"/>
                  <a:pt x="61819" y="271294"/>
                </a:cubicBezTo>
                <a:close/>
                <a:moveTo>
                  <a:pt x="381938" y="239792"/>
                </a:moveTo>
                <a:lnTo>
                  <a:pt x="360478" y="271294"/>
                </a:lnTo>
                <a:cubicBezTo>
                  <a:pt x="341283" y="290391"/>
                  <a:pt x="318495" y="305846"/>
                  <a:pt x="293221" y="316526"/>
                </a:cubicBezTo>
                <a:lnTo>
                  <a:pt x="228375" y="329616"/>
                </a:lnTo>
                <a:lnTo>
                  <a:pt x="228375" y="370126"/>
                </a:lnTo>
                <a:cubicBezTo>
                  <a:pt x="228375" y="381151"/>
                  <a:pt x="237825" y="390600"/>
                  <a:pt x="248850" y="390600"/>
                </a:cubicBezTo>
                <a:cubicBezTo>
                  <a:pt x="259875" y="390600"/>
                  <a:pt x="269325" y="381151"/>
                  <a:pt x="269325" y="370126"/>
                </a:cubicBezTo>
                <a:cubicBezTo>
                  <a:pt x="268538" y="349651"/>
                  <a:pt x="284288" y="333113"/>
                  <a:pt x="303975" y="331538"/>
                </a:cubicBezTo>
                <a:cubicBezTo>
                  <a:pt x="324450" y="330751"/>
                  <a:pt x="340988" y="346501"/>
                  <a:pt x="342563" y="366188"/>
                </a:cubicBezTo>
                <a:cubicBezTo>
                  <a:pt x="342563" y="366975"/>
                  <a:pt x="342563" y="368550"/>
                  <a:pt x="342563" y="369338"/>
                </a:cubicBezTo>
                <a:cubicBezTo>
                  <a:pt x="342563" y="380363"/>
                  <a:pt x="352013" y="389813"/>
                  <a:pt x="363038" y="389813"/>
                </a:cubicBezTo>
                <a:cubicBezTo>
                  <a:pt x="368551" y="389813"/>
                  <a:pt x="373669" y="387450"/>
                  <a:pt x="377410" y="383710"/>
                </a:cubicBezTo>
                <a:lnTo>
                  <a:pt x="381938" y="373047"/>
                </a:lnTo>
                <a:close/>
                <a:moveTo>
                  <a:pt x="40951" y="163740"/>
                </a:moveTo>
                <a:lnTo>
                  <a:pt x="40951" y="211547"/>
                </a:lnTo>
                <a:lnTo>
                  <a:pt x="73730" y="260171"/>
                </a:lnTo>
                <a:cubicBezTo>
                  <a:pt x="91399" y="277840"/>
                  <a:pt x="112440" y="292138"/>
                  <a:pt x="135807" y="302019"/>
                </a:cubicBezTo>
                <a:lnTo>
                  <a:pt x="211050" y="317204"/>
                </a:lnTo>
                <a:lnTo>
                  <a:pt x="211050" y="191363"/>
                </a:lnTo>
                <a:cubicBezTo>
                  <a:pt x="211050" y="180338"/>
                  <a:pt x="201600" y="170888"/>
                  <a:pt x="190575" y="170888"/>
                </a:cubicBezTo>
                <a:cubicBezTo>
                  <a:pt x="179550" y="170888"/>
                  <a:pt x="170100" y="180338"/>
                  <a:pt x="170100" y="191363"/>
                </a:cubicBezTo>
                <a:lnTo>
                  <a:pt x="170100" y="207900"/>
                </a:lnTo>
                <a:cubicBezTo>
                  <a:pt x="170888" y="228376"/>
                  <a:pt x="155138" y="244913"/>
                  <a:pt x="135450" y="246488"/>
                </a:cubicBezTo>
                <a:cubicBezTo>
                  <a:pt x="115763" y="248063"/>
                  <a:pt x="98438" y="231525"/>
                  <a:pt x="96863" y="211838"/>
                </a:cubicBezTo>
                <a:cubicBezTo>
                  <a:pt x="96863" y="211050"/>
                  <a:pt x="96863" y="209476"/>
                  <a:pt x="96863" y="208688"/>
                </a:cubicBezTo>
                <a:lnTo>
                  <a:pt x="96863" y="192150"/>
                </a:lnTo>
                <a:cubicBezTo>
                  <a:pt x="96863" y="181125"/>
                  <a:pt x="87412" y="171675"/>
                  <a:pt x="76388" y="171675"/>
                </a:cubicBezTo>
                <a:lnTo>
                  <a:pt x="59850" y="171675"/>
                </a:lnTo>
                <a:close/>
                <a:moveTo>
                  <a:pt x="398475" y="138601"/>
                </a:moveTo>
                <a:lnTo>
                  <a:pt x="398475" y="176564"/>
                </a:lnTo>
                <a:lnTo>
                  <a:pt x="403171" y="161430"/>
                </a:lnTo>
                <a:lnTo>
                  <a:pt x="405472" y="138601"/>
                </a:lnTo>
                <a:close/>
                <a:moveTo>
                  <a:pt x="18204" y="138601"/>
                </a:moveTo>
                <a:lnTo>
                  <a:pt x="20505" y="161430"/>
                </a:lnTo>
                <a:lnTo>
                  <a:pt x="24413" y="174025"/>
                </a:lnTo>
                <a:lnTo>
                  <a:pt x="24413" y="138601"/>
                </a:lnTo>
                <a:close/>
                <a:moveTo>
                  <a:pt x="398475" y="106313"/>
                </a:moveTo>
                <a:lnTo>
                  <a:pt x="398475" y="122063"/>
                </a:lnTo>
                <a:lnTo>
                  <a:pt x="407138" y="122063"/>
                </a:lnTo>
                <a:lnTo>
                  <a:pt x="407138" y="106313"/>
                </a:lnTo>
                <a:close/>
                <a:moveTo>
                  <a:pt x="16538" y="106313"/>
                </a:moveTo>
                <a:lnTo>
                  <a:pt x="16538" y="122063"/>
                </a:lnTo>
                <a:lnTo>
                  <a:pt x="24413" y="122063"/>
                </a:lnTo>
                <a:lnTo>
                  <a:pt x="24413" y="106313"/>
                </a:lnTo>
                <a:close/>
                <a:moveTo>
                  <a:pt x="40951" y="40950"/>
                </a:moveTo>
                <a:lnTo>
                  <a:pt x="40951" y="136518"/>
                </a:lnTo>
                <a:lnTo>
                  <a:pt x="46266" y="149035"/>
                </a:lnTo>
                <a:cubicBezTo>
                  <a:pt x="50007" y="152775"/>
                  <a:pt x="55125" y="155138"/>
                  <a:pt x="60638" y="155138"/>
                </a:cubicBezTo>
                <a:lnTo>
                  <a:pt x="77175" y="155138"/>
                </a:lnTo>
                <a:cubicBezTo>
                  <a:pt x="97650" y="155138"/>
                  <a:pt x="114188" y="171675"/>
                  <a:pt x="114188" y="191363"/>
                </a:cubicBezTo>
                <a:lnTo>
                  <a:pt x="114188" y="207900"/>
                </a:lnTo>
                <a:cubicBezTo>
                  <a:pt x="114188" y="218925"/>
                  <a:pt x="123638" y="228376"/>
                  <a:pt x="134662" y="228376"/>
                </a:cubicBezTo>
                <a:cubicBezTo>
                  <a:pt x="145688" y="228376"/>
                  <a:pt x="155138" y="218925"/>
                  <a:pt x="155138" y="207900"/>
                </a:cubicBezTo>
                <a:lnTo>
                  <a:pt x="155138" y="192150"/>
                </a:lnTo>
                <a:cubicBezTo>
                  <a:pt x="154350" y="171675"/>
                  <a:pt x="170100" y="155138"/>
                  <a:pt x="189788" y="153563"/>
                </a:cubicBezTo>
                <a:cubicBezTo>
                  <a:pt x="209475" y="151988"/>
                  <a:pt x="226800" y="168525"/>
                  <a:pt x="228375" y="188213"/>
                </a:cubicBezTo>
                <a:cubicBezTo>
                  <a:pt x="228375" y="189000"/>
                  <a:pt x="228375" y="190576"/>
                  <a:pt x="228375" y="191363"/>
                </a:cubicBezTo>
                <a:lnTo>
                  <a:pt x="228375" y="314025"/>
                </a:lnTo>
                <a:lnTo>
                  <a:pt x="287868" y="302019"/>
                </a:lnTo>
                <a:cubicBezTo>
                  <a:pt x="311235" y="292138"/>
                  <a:pt x="332276" y="277840"/>
                  <a:pt x="349946" y="260171"/>
                </a:cubicBezTo>
                <a:lnTo>
                  <a:pt x="381938" y="212714"/>
                </a:lnTo>
                <a:lnTo>
                  <a:pt x="381938" y="40950"/>
                </a:lnTo>
                <a:close/>
                <a:moveTo>
                  <a:pt x="56701" y="16538"/>
                </a:moveTo>
                <a:lnTo>
                  <a:pt x="56701" y="24413"/>
                </a:lnTo>
                <a:lnTo>
                  <a:pt x="365400" y="24413"/>
                </a:lnTo>
                <a:lnTo>
                  <a:pt x="365400" y="16538"/>
                </a:lnTo>
                <a:close/>
                <a:moveTo>
                  <a:pt x="7875" y="0"/>
                </a:moveTo>
                <a:lnTo>
                  <a:pt x="414225" y="0"/>
                </a:lnTo>
                <a:lnTo>
                  <a:pt x="414225" y="16538"/>
                </a:lnTo>
                <a:lnTo>
                  <a:pt x="381937" y="16538"/>
                </a:lnTo>
                <a:lnTo>
                  <a:pt x="381937" y="24413"/>
                </a:lnTo>
                <a:lnTo>
                  <a:pt x="414225" y="24413"/>
                </a:lnTo>
                <a:lnTo>
                  <a:pt x="414225" y="40950"/>
                </a:lnTo>
                <a:lnTo>
                  <a:pt x="398475" y="40950"/>
                </a:lnTo>
                <a:lnTo>
                  <a:pt x="398475" y="89775"/>
                </a:lnTo>
                <a:lnTo>
                  <a:pt x="407138" y="89775"/>
                </a:lnTo>
                <a:lnTo>
                  <a:pt x="407138" y="81113"/>
                </a:lnTo>
                <a:lnTo>
                  <a:pt x="423675" y="81113"/>
                </a:lnTo>
                <a:lnTo>
                  <a:pt x="423675" y="122063"/>
                </a:lnTo>
                <a:cubicBezTo>
                  <a:pt x="423281" y="151200"/>
                  <a:pt x="417080" y="178960"/>
                  <a:pt x="406178" y="204209"/>
                </a:cubicBezTo>
                <a:lnTo>
                  <a:pt x="398475" y="215516"/>
                </a:lnTo>
                <a:lnTo>
                  <a:pt x="398475" y="369338"/>
                </a:lnTo>
                <a:lnTo>
                  <a:pt x="400050" y="369338"/>
                </a:lnTo>
                <a:lnTo>
                  <a:pt x="398475" y="372561"/>
                </a:lnTo>
                <a:lnTo>
                  <a:pt x="398475" y="487463"/>
                </a:lnTo>
                <a:lnTo>
                  <a:pt x="414225" y="487463"/>
                </a:lnTo>
                <a:lnTo>
                  <a:pt x="414225" y="504001"/>
                </a:lnTo>
                <a:lnTo>
                  <a:pt x="7875" y="504001"/>
                </a:lnTo>
                <a:lnTo>
                  <a:pt x="7875" y="487463"/>
                </a:lnTo>
                <a:lnTo>
                  <a:pt x="24413" y="487463"/>
                </a:lnTo>
                <a:lnTo>
                  <a:pt x="24413" y="215816"/>
                </a:lnTo>
                <a:lnTo>
                  <a:pt x="16587" y="204209"/>
                </a:lnTo>
                <a:cubicBezTo>
                  <a:pt x="5906" y="178960"/>
                  <a:pt x="0" y="151200"/>
                  <a:pt x="0" y="122063"/>
                </a:cubicBezTo>
                <a:lnTo>
                  <a:pt x="0" y="81113"/>
                </a:lnTo>
                <a:lnTo>
                  <a:pt x="16538" y="81113"/>
                </a:lnTo>
                <a:lnTo>
                  <a:pt x="16538" y="89775"/>
                </a:lnTo>
                <a:lnTo>
                  <a:pt x="24413" y="89775"/>
                </a:lnTo>
                <a:lnTo>
                  <a:pt x="24413" y="40950"/>
                </a:lnTo>
                <a:lnTo>
                  <a:pt x="7875" y="40950"/>
                </a:lnTo>
                <a:lnTo>
                  <a:pt x="7875" y="24413"/>
                </a:lnTo>
                <a:lnTo>
                  <a:pt x="40163" y="24413"/>
                </a:lnTo>
                <a:lnTo>
                  <a:pt x="40163" y="16538"/>
                </a:lnTo>
                <a:lnTo>
                  <a:pt x="7875" y="16538"/>
                </a:ln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-138796" y="473963"/>
            <a:ext cx="5219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Montserrat ExtraBold" pitchFamily="2" charset="0"/>
                <a:cs typeface="Inter" panose="02000503000000020004" charset="0"/>
              </a:rPr>
              <a:t>CONCLUSION</a:t>
            </a:r>
            <a:endParaRPr lang="en-US" altLang="zh-CN" dirty="0">
              <a:latin typeface="Montserrat ExtraBold" pitchFamily="2" charset="0"/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8" name="Freeform 9"/>
          <p:cNvSpPr/>
          <p:nvPr/>
        </p:nvSpPr>
        <p:spPr bwMode="auto">
          <a:xfrm>
            <a:off x="8352334" y="2001828"/>
            <a:ext cx="1732960" cy="1179322"/>
          </a:xfrm>
          <a:custGeom>
            <a:avLst/>
            <a:gdLst>
              <a:gd name="T0" fmla="*/ 0 w 457"/>
              <a:gd name="T1" fmla="*/ 0 h 311"/>
              <a:gd name="T2" fmla="*/ 2 w 457"/>
              <a:gd name="T3" fmla="*/ 1 h 311"/>
              <a:gd name="T4" fmla="*/ 9 w 457"/>
              <a:gd name="T5" fmla="*/ 5 h 311"/>
              <a:gd name="T6" fmla="*/ 20 w 457"/>
              <a:gd name="T7" fmla="*/ 10 h 311"/>
              <a:gd name="T8" fmla="*/ 34 w 457"/>
              <a:gd name="T9" fmla="*/ 16 h 311"/>
              <a:gd name="T10" fmla="*/ 53 w 457"/>
              <a:gd name="T11" fmla="*/ 24 h 311"/>
              <a:gd name="T12" fmla="*/ 75 w 457"/>
              <a:gd name="T13" fmla="*/ 31 h 311"/>
              <a:gd name="T14" fmla="*/ 100 w 457"/>
              <a:gd name="T15" fmla="*/ 38 h 311"/>
              <a:gd name="T16" fmla="*/ 129 w 457"/>
              <a:gd name="T17" fmla="*/ 44 h 311"/>
              <a:gd name="T18" fmla="*/ 161 w 457"/>
              <a:gd name="T19" fmla="*/ 49 h 311"/>
              <a:gd name="T20" fmla="*/ 196 w 457"/>
              <a:gd name="T21" fmla="*/ 52 h 311"/>
              <a:gd name="T22" fmla="*/ 234 w 457"/>
              <a:gd name="T23" fmla="*/ 52 h 311"/>
              <a:gd name="T24" fmla="*/ 275 w 457"/>
              <a:gd name="T25" fmla="*/ 50 h 311"/>
              <a:gd name="T26" fmla="*/ 317 w 457"/>
              <a:gd name="T27" fmla="*/ 44 h 311"/>
              <a:gd name="T28" fmla="*/ 361 w 457"/>
              <a:gd name="T29" fmla="*/ 34 h 311"/>
              <a:gd name="T30" fmla="*/ 409 w 457"/>
              <a:gd name="T31" fmla="*/ 19 h 311"/>
              <a:gd name="T32" fmla="*/ 457 w 457"/>
              <a:gd name="T33" fmla="*/ 0 h 311"/>
              <a:gd name="T34" fmla="*/ 457 w 457"/>
              <a:gd name="T35" fmla="*/ 311 h 311"/>
              <a:gd name="T36" fmla="*/ 409 w 457"/>
              <a:gd name="T37" fmla="*/ 292 h 311"/>
              <a:gd name="T38" fmla="*/ 361 w 457"/>
              <a:gd name="T39" fmla="*/ 277 h 311"/>
              <a:gd name="T40" fmla="*/ 317 w 457"/>
              <a:gd name="T41" fmla="*/ 267 h 311"/>
              <a:gd name="T42" fmla="*/ 275 w 457"/>
              <a:gd name="T43" fmla="*/ 261 h 311"/>
              <a:gd name="T44" fmla="*/ 234 w 457"/>
              <a:gd name="T45" fmla="*/ 259 h 311"/>
              <a:gd name="T46" fmla="*/ 196 w 457"/>
              <a:gd name="T47" fmla="*/ 259 h 311"/>
              <a:gd name="T48" fmla="*/ 161 w 457"/>
              <a:gd name="T49" fmla="*/ 262 h 311"/>
              <a:gd name="T50" fmla="*/ 129 w 457"/>
              <a:gd name="T51" fmla="*/ 267 h 311"/>
              <a:gd name="T52" fmla="*/ 100 w 457"/>
              <a:gd name="T53" fmla="*/ 272 h 311"/>
              <a:gd name="T54" fmla="*/ 75 w 457"/>
              <a:gd name="T55" fmla="*/ 279 h 311"/>
              <a:gd name="T56" fmla="*/ 53 w 457"/>
              <a:gd name="T57" fmla="*/ 287 h 311"/>
              <a:gd name="T58" fmla="*/ 34 w 457"/>
              <a:gd name="T59" fmla="*/ 294 h 311"/>
              <a:gd name="T60" fmla="*/ 20 w 457"/>
              <a:gd name="T61" fmla="*/ 301 h 311"/>
              <a:gd name="T62" fmla="*/ 9 w 457"/>
              <a:gd name="T63" fmla="*/ 306 h 311"/>
              <a:gd name="T64" fmla="*/ 2 w 457"/>
              <a:gd name="T65" fmla="*/ 309 h 311"/>
              <a:gd name="T66" fmla="*/ 0 w 457"/>
              <a:gd name="T67" fmla="*/ 311 h 311"/>
              <a:gd name="T68" fmla="*/ 0 w 457"/>
              <a:gd name="T6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7" h="311">
                <a:moveTo>
                  <a:pt x="0" y="0"/>
                </a:moveTo>
                <a:lnTo>
                  <a:pt x="2" y="1"/>
                </a:lnTo>
                <a:lnTo>
                  <a:pt x="9" y="5"/>
                </a:lnTo>
                <a:lnTo>
                  <a:pt x="20" y="10"/>
                </a:lnTo>
                <a:lnTo>
                  <a:pt x="34" y="16"/>
                </a:lnTo>
                <a:lnTo>
                  <a:pt x="53" y="24"/>
                </a:lnTo>
                <a:lnTo>
                  <a:pt x="75" y="31"/>
                </a:lnTo>
                <a:lnTo>
                  <a:pt x="100" y="38"/>
                </a:lnTo>
                <a:lnTo>
                  <a:pt x="129" y="44"/>
                </a:lnTo>
                <a:lnTo>
                  <a:pt x="161" y="49"/>
                </a:lnTo>
                <a:lnTo>
                  <a:pt x="196" y="52"/>
                </a:lnTo>
                <a:lnTo>
                  <a:pt x="234" y="52"/>
                </a:lnTo>
                <a:lnTo>
                  <a:pt x="275" y="50"/>
                </a:lnTo>
                <a:lnTo>
                  <a:pt x="317" y="44"/>
                </a:lnTo>
                <a:lnTo>
                  <a:pt x="361" y="34"/>
                </a:lnTo>
                <a:lnTo>
                  <a:pt x="409" y="19"/>
                </a:lnTo>
                <a:lnTo>
                  <a:pt x="457" y="0"/>
                </a:lnTo>
                <a:lnTo>
                  <a:pt x="457" y="311"/>
                </a:lnTo>
                <a:lnTo>
                  <a:pt x="409" y="292"/>
                </a:lnTo>
                <a:lnTo>
                  <a:pt x="361" y="277"/>
                </a:lnTo>
                <a:lnTo>
                  <a:pt x="317" y="267"/>
                </a:lnTo>
                <a:lnTo>
                  <a:pt x="275" y="261"/>
                </a:lnTo>
                <a:lnTo>
                  <a:pt x="234" y="259"/>
                </a:lnTo>
                <a:lnTo>
                  <a:pt x="196" y="259"/>
                </a:lnTo>
                <a:lnTo>
                  <a:pt x="161" y="262"/>
                </a:lnTo>
                <a:lnTo>
                  <a:pt x="129" y="267"/>
                </a:lnTo>
                <a:lnTo>
                  <a:pt x="100" y="272"/>
                </a:lnTo>
                <a:lnTo>
                  <a:pt x="75" y="279"/>
                </a:lnTo>
                <a:lnTo>
                  <a:pt x="53" y="287"/>
                </a:lnTo>
                <a:lnTo>
                  <a:pt x="34" y="294"/>
                </a:lnTo>
                <a:lnTo>
                  <a:pt x="20" y="301"/>
                </a:lnTo>
                <a:lnTo>
                  <a:pt x="9" y="306"/>
                </a:lnTo>
                <a:lnTo>
                  <a:pt x="2" y="309"/>
                </a:lnTo>
                <a:lnTo>
                  <a:pt x="0" y="3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Inter" panose="020005030000000200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53769" y="1555115"/>
            <a:ext cx="8259387" cy="955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itchFamily="2" charset="0"/>
                <a:cs typeface="Inter" panose="02000503000000020004" charset="0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itchFamily="2" charset="0"/>
                <a:cs typeface="Inter" panose="02000503000000020004" charset="0"/>
              </a:rPr>
              <a:t>The importance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itchFamily="2" charset="0"/>
                <a:cs typeface="Inter" panose="02000503000000020004" charset="0"/>
              </a:rPr>
              <a:t>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itchFamily="2" charset="0"/>
                <a:cs typeface="Inter" panose="02000503000000020004" charset="0"/>
              </a:rPr>
              <a:t>of this type of research in the telecom market is to help companies make more profit..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24988" y="4144238"/>
            <a:ext cx="177611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nter" panose="02000503000000020004" charset="0"/>
                <a:cs typeface="Inter" panose="02000503000000020004" charset="0"/>
              </a:rPr>
              <a:t>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nter" panose="02000503000000020004" charset="0"/>
              <a:cs typeface="Inter" panose="02000503000000020004" charset="0"/>
            </a:endParaRPr>
          </a:p>
        </p:txBody>
      </p:sp>
      <p:grpSp>
        <p:nvGrpSpPr>
          <p:cNvPr id="35" name="图形 49"/>
          <p:cNvGrpSpPr/>
          <p:nvPr/>
        </p:nvGrpSpPr>
        <p:grpSpPr>
          <a:xfrm rot="16200000">
            <a:off x="-776605" y="460375"/>
            <a:ext cx="1253490" cy="1828165"/>
            <a:chOff x="575778" y="2349849"/>
            <a:chExt cx="1253805" cy="1681620"/>
          </a:xfrm>
          <a:solidFill>
            <a:schemeClr val="accent1"/>
          </a:solidFill>
        </p:grpSpPr>
        <p:sp>
          <p:nvSpPr>
            <p:cNvPr id="39" name="任意多边形: 形状 38"/>
            <p:cNvSpPr/>
            <p:nvPr/>
          </p:nvSpPr>
          <p:spPr>
            <a:xfrm>
              <a:off x="575778" y="3555219"/>
              <a:ext cx="346710" cy="47625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808583" y="2580989"/>
              <a:ext cx="21000" cy="2100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727903" y="2349849"/>
              <a:ext cx="21000" cy="2100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图形 49"/>
          <p:cNvGrpSpPr/>
          <p:nvPr/>
        </p:nvGrpSpPr>
        <p:grpSpPr>
          <a:xfrm rot="16200000">
            <a:off x="-789305" y="1567180"/>
            <a:ext cx="1253490" cy="1787525"/>
            <a:chOff x="575778" y="2349849"/>
            <a:chExt cx="1253805" cy="1681620"/>
          </a:xfrm>
          <a:solidFill>
            <a:schemeClr val="accent1"/>
          </a:solidFill>
        </p:grpSpPr>
        <p:sp>
          <p:nvSpPr>
            <p:cNvPr id="3" name="任意多边形: 形状 38"/>
            <p:cNvSpPr/>
            <p:nvPr/>
          </p:nvSpPr>
          <p:spPr>
            <a:xfrm>
              <a:off x="575778" y="3555219"/>
              <a:ext cx="346710" cy="47625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2" name="任意多边形: 形状 44"/>
            <p:cNvSpPr/>
            <p:nvPr/>
          </p:nvSpPr>
          <p:spPr>
            <a:xfrm>
              <a:off x="1808583" y="2580989"/>
              <a:ext cx="21000" cy="2100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3" name="任意多边形: 形状 45"/>
            <p:cNvSpPr/>
            <p:nvPr/>
          </p:nvSpPr>
          <p:spPr>
            <a:xfrm>
              <a:off x="727903" y="2349849"/>
              <a:ext cx="21000" cy="2100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17" name="图形 49"/>
          <p:cNvGrpSpPr/>
          <p:nvPr/>
        </p:nvGrpSpPr>
        <p:grpSpPr>
          <a:xfrm rot="16200000">
            <a:off x="-784225" y="2694305"/>
            <a:ext cx="1253490" cy="1787525"/>
            <a:chOff x="575778" y="2349849"/>
            <a:chExt cx="1253805" cy="1681620"/>
          </a:xfrm>
          <a:solidFill>
            <a:schemeClr val="accent1"/>
          </a:solidFill>
        </p:grpSpPr>
        <p:sp>
          <p:nvSpPr>
            <p:cNvPr id="18" name="任意多边形: 形状 38"/>
            <p:cNvSpPr/>
            <p:nvPr/>
          </p:nvSpPr>
          <p:spPr>
            <a:xfrm>
              <a:off x="575778" y="3555219"/>
              <a:ext cx="346710" cy="47625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" name="任意多边形: 形状 44"/>
            <p:cNvSpPr/>
            <p:nvPr/>
          </p:nvSpPr>
          <p:spPr>
            <a:xfrm>
              <a:off x="1808583" y="2580989"/>
              <a:ext cx="21000" cy="2100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" name="任意多边形: 形状 45"/>
            <p:cNvSpPr/>
            <p:nvPr/>
          </p:nvSpPr>
          <p:spPr>
            <a:xfrm>
              <a:off x="727903" y="2349849"/>
              <a:ext cx="21000" cy="2100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34" name="图形 49"/>
          <p:cNvGrpSpPr/>
          <p:nvPr/>
        </p:nvGrpSpPr>
        <p:grpSpPr>
          <a:xfrm rot="16200000">
            <a:off x="-783590" y="3821430"/>
            <a:ext cx="1253490" cy="1787525"/>
            <a:chOff x="575778" y="2349849"/>
            <a:chExt cx="1253805" cy="1681620"/>
          </a:xfrm>
          <a:solidFill>
            <a:schemeClr val="accent1"/>
          </a:solidFill>
        </p:grpSpPr>
        <p:sp>
          <p:nvSpPr>
            <p:cNvPr id="36" name="任意多边形: 形状 38"/>
            <p:cNvSpPr/>
            <p:nvPr/>
          </p:nvSpPr>
          <p:spPr>
            <a:xfrm>
              <a:off x="575778" y="3555219"/>
              <a:ext cx="346710" cy="47625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任意多边形: 形状 44"/>
            <p:cNvSpPr/>
            <p:nvPr/>
          </p:nvSpPr>
          <p:spPr>
            <a:xfrm>
              <a:off x="1808583" y="2580989"/>
              <a:ext cx="21000" cy="2100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" name="任意多边形: 形状 45"/>
            <p:cNvSpPr/>
            <p:nvPr/>
          </p:nvSpPr>
          <p:spPr>
            <a:xfrm>
              <a:off x="727903" y="2349849"/>
              <a:ext cx="21000" cy="21000"/>
            </a:xfrm>
            <a:prstGeom prst="downArrow">
              <a:avLst/>
            </a:prstGeom>
            <a:grpFill/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40" name="文本框 24"/>
          <p:cNvSpPr txBox="1"/>
          <p:nvPr/>
        </p:nvSpPr>
        <p:spPr>
          <a:xfrm>
            <a:off x="1080770" y="2639695"/>
            <a:ext cx="9131312" cy="955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itchFamily="2" charset="0"/>
                <a:cs typeface="Inter" panose="02000503000000020004" charset="0"/>
                <a:sym typeface="+mn-ea"/>
              </a:rPr>
              <a:t>It has become known that predicting churn is one of the most important sources of income to Telecom companies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41" name="文本框 24"/>
          <p:cNvSpPr txBox="1"/>
          <p:nvPr/>
        </p:nvSpPr>
        <p:spPr>
          <a:xfrm>
            <a:off x="1080770" y="3724275"/>
            <a:ext cx="9131312" cy="955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itchFamily="2" charset="0"/>
                <a:cs typeface="Inter" panose="02000503000000020004" charset="0"/>
                <a:sym typeface="+mn-ea"/>
              </a:rPr>
              <a:t>Hence, this research aimed to build a system that predicts the churn of customers i</a:t>
            </a:r>
            <a:r>
              <a:rPr lang="en-US" altLang="zh-CN" sz="1400" kern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itchFamily="2" charset="0"/>
                <a:cs typeface="Inter" panose="02000503000000020004" charset="0"/>
                <a:sym typeface="+mn-ea"/>
              </a:rPr>
              <a:t>n</a:t>
            </a:r>
            <a:r>
              <a:rPr lang="zh-CN" altLang="en-US" sz="1400" kern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itchFamily="2" charset="0"/>
                <a:cs typeface="Inter" panose="02000503000000020004" charset="0"/>
                <a:sym typeface="+mn-ea"/>
              </a:rPr>
              <a:t> telecom </a:t>
            </a:r>
            <a:r>
              <a:rPr lang="en-US" altLang="zh-CN" sz="1400" kern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itchFamily="2" charset="0"/>
                <a:cs typeface="Inter" panose="02000503000000020004" charset="0"/>
                <a:sym typeface="+mn-ea"/>
              </a:rPr>
              <a:t>companies</a:t>
            </a:r>
            <a:r>
              <a:rPr lang="zh-CN" altLang="en-US" sz="1400" kern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itchFamily="2" charset="0"/>
                <a:cs typeface="Inter" panose="02000503000000020004" charset="0"/>
                <a:sym typeface="+mn-ea"/>
              </a:rPr>
              <a:t>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42" name="文本框 24"/>
          <p:cNvSpPr txBox="1"/>
          <p:nvPr/>
        </p:nvSpPr>
        <p:spPr>
          <a:xfrm>
            <a:off x="1080769" y="4808855"/>
            <a:ext cx="8731741" cy="955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itchFamily="2" charset="0"/>
                <a:cs typeface="Inter" panose="02000503000000020004" charset="0"/>
                <a:sym typeface="+mn-ea"/>
              </a:rPr>
              <a:t>These prediction models need to achieve high AUC values. To test and train the model, the sample data is divided into 70% for training and 30% for testing..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itchFamily="2" charset="0"/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40" name="Rectangle 39"/>
          <p:cNvSpPr/>
          <p:nvPr/>
        </p:nvSpPr>
        <p:spPr>
          <a:xfrm>
            <a:off x="686552" y="5657626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8" name="Freeform 5"/>
          <p:cNvSpPr/>
          <p:nvPr/>
        </p:nvSpPr>
        <p:spPr bwMode="auto">
          <a:xfrm>
            <a:off x="4539368" y="0"/>
            <a:ext cx="7652632" cy="6858000"/>
          </a:xfrm>
          <a:custGeom>
            <a:avLst/>
            <a:gdLst>
              <a:gd name="T0" fmla="*/ 1818 w 1818"/>
              <a:gd name="T1" fmla="*/ 0 h 1637"/>
              <a:gd name="T2" fmla="*/ 65 w 1818"/>
              <a:gd name="T3" fmla="*/ 0 h 1637"/>
              <a:gd name="T4" fmla="*/ 55 w 1818"/>
              <a:gd name="T5" fmla="*/ 18 h 1637"/>
              <a:gd name="T6" fmla="*/ 35 w 1818"/>
              <a:gd name="T7" fmla="*/ 263 h 1637"/>
              <a:gd name="T8" fmla="*/ 280 w 1818"/>
              <a:gd name="T9" fmla="*/ 438 h 1637"/>
              <a:gd name="T10" fmla="*/ 548 w 1818"/>
              <a:gd name="T11" fmla="*/ 584 h 1637"/>
              <a:gd name="T12" fmla="*/ 632 w 1818"/>
              <a:gd name="T13" fmla="*/ 757 h 1637"/>
              <a:gd name="T14" fmla="*/ 826 w 1818"/>
              <a:gd name="T15" fmla="*/ 980 h 1637"/>
              <a:gd name="T16" fmla="*/ 985 w 1818"/>
              <a:gd name="T17" fmla="*/ 1021 h 1637"/>
              <a:gd name="T18" fmla="*/ 1176 w 1818"/>
              <a:gd name="T19" fmla="*/ 1136 h 1637"/>
              <a:gd name="T20" fmla="*/ 1208 w 1818"/>
              <a:gd name="T21" fmla="*/ 1350 h 1637"/>
              <a:gd name="T22" fmla="*/ 1091 w 1818"/>
              <a:gd name="T23" fmla="*/ 1481 h 1637"/>
              <a:gd name="T24" fmla="*/ 989 w 1818"/>
              <a:gd name="T25" fmla="*/ 1637 h 1637"/>
              <a:gd name="T26" fmla="*/ 1818 w 1818"/>
              <a:gd name="T27" fmla="*/ 1637 h 1637"/>
              <a:gd name="T28" fmla="*/ 1818 w 1818"/>
              <a:gd name="T29" fmla="*/ 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8" h="1637">
                <a:moveTo>
                  <a:pt x="1818" y="0"/>
                </a:moveTo>
                <a:cubicBezTo>
                  <a:pt x="65" y="0"/>
                  <a:pt x="65" y="0"/>
                  <a:pt x="65" y="0"/>
                </a:cubicBezTo>
                <a:cubicBezTo>
                  <a:pt x="62" y="6"/>
                  <a:pt x="59" y="12"/>
                  <a:pt x="55" y="18"/>
                </a:cubicBezTo>
                <a:cubicBezTo>
                  <a:pt x="15" y="93"/>
                  <a:pt x="0" y="186"/>
                  <a:pt x="35" y="263"/>
                </a:cubicBezTo>
                <a:cubicBezTo>
                  <a:pt x="79" y="357"/>
                  <a:pt x="183" y="404"/>
                  <a:pt x="280" y="438"/>
                </a:cubicBezTo>
                <a:cubicBezTo>
                  <a:pt x="378" y="471"/>
                  <a:pt x="484" y="503"/>
                  <a:pt x="548" y="584"/>
                </a:cubicBezTo>
                <a:cubicBezTo>
                  <a:pt x="588" y="634"/>
                  <a:pt x="607" y="697"/>
                  <a:pt x="632" y="757"/>
                </a:cubicBezTo>
                <a:cubicBezTo>
                  <a:pt x="672" y="850"/>
                  <a:pt x="733" y="940"/>
                  <a:pt x="826" y="980"/>
                </a:cubicBezTo>
                <a:cubicBezTo>
                  <a:pt x="876" y="1002"/>
                  <a:pt x="932" y="1007"/>
                  <a:pt x="985" y="1021"/>
                </a:cubicBezTo>
                <a:cubicBezTo>
                  <a:pt x="1058" y="1040"/>
                  <a:pt x="1129" y="1077"/>
                  <a:pt x="1176" y="1136"/>
                </a:cubicBezTo>
                <a:cubicBezTo>
                  <a:pt x="1223" y="1196"/>
                  <a:pt x="1240" y="1282"/>
                  <a:pt x="1208" y="1350"/>
                </a:cubicBezTo>
                <a:cubicBezTo>
                  <a:pt x="1183" y="1403"/>
                  <a:pt x="1133" y="1440"/>
                  <a:pt x="1091" y="1481"/>
                </a:cubicBezTo>
                <a:cubicBezTo>
                  <a:pt x="1046" y="1525"/>
                  <a:pt x="1009" y="1578"/>
                  <a:pt x="989" y="1637"/>
                </a:cubicBezTo>
                <a:cubicBezTo>
                  <a:pt x="1818" y="1637"/>
                  <a:pt x="1818" y="1637"/>
                  <a:pt x="1818" y="1637"/>
                </a:cubicBezTo>
                <a:lnTo>
                  <a:pt x="1818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9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6568068" y="2877015"/>
            <a:ext cx="3010830" cy="2497873"/>
          </a:xfrm>
          <a:custGeom>
            <a:avLst/>
            <a:gdLst>
              <a:gd name="connsiteX0" fmla="*/ 1973766 w 3010830"/>
              <a:gd name="connsiteY0" fmla="*/ 0 h 2497873"/>
              <a:gd name="connsiteX1" fmla="*/ 0 w 3010830"/>
              <a:gd name="connsiteY1" fmla="*/ 2497873 h 2497873"/>
              <a:gd name="connsiteX2" fmla="*/ 3010830 w 3010830"/>
              <a:gd name="connsiteY2" fmla="*/ 1761892 h 2497873"/>
              <a:gd name="connsiteX3" fmla="*/ 1973766 w 3010830"/>
              <a:gd name="connsiteY3" fmla="*/ 0 h 249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0" h="2497873">
                <a:moveTo>
                  <a:pt x="1973766" y="0"/>
                </a:moveTo>
                <a:lnTo>
                  <a:pt x="0" y="2497873"/>
                </a:lnTo>
                <a:lnTo>
                  <a:pt x="3010830" y="1761892"/>
                </a:lnTo>
                <a:lnTo>
                  <a:pt x="1973766" y="0"/>
                </a:lnTo>
                <a:close/>
              </a:path>
            </a:pathLst>
          </a:cu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8398056" y="2754352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45405" y="5252225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9482217" y="4580777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23933" y="5252828"/>
            <a:ext cx="81863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tx2">
                  <a:lumMod val="40000"/>
                  <a:lumOff val="6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60859" y="2416021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/>
                </a:solidFill>
                <a:latin typeface="+mn-ea"/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65729" y="4549104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cs typeface="Inter" panose="0200050300000002000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1621" y="5722696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45334" y="5866279"/>
            <a:ext cx="1" cy="99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3914" y="1615023"/>
            <a:ext cx="5797323" cy="30460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9600" b="1" dirty="0">
                <a:latin typeface="Montserrat SemiBold" pitchFamily="2" charset="0"/>
                <a:ea typeface="+mj-ea"/>
                <a:cs typeface="Inter Black" panose="02000503000000020004" charset="0"/>
              </a:rPr>
              <a:t>THANK </a:t>
            </a:r>
            <a:endParaRPr kumimoji="1" lang="zh-CN" altLang="en-US" sz="9600" b="1" dirty="0">
              <a:latin typeface="Montserrat SemiBold" pitchFamily="2" charset="0"/>
              <a:ea typeface="+mj-ea"/>
              <a:cs typeface="Inter Black" panose="02000503000000020004" charset="0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9600" b="1" dirty="0">
                <a:solidFill>
                  <a:schemeClr val="accent1"/>
                </a:solidFill>
                <a:latin typeface="Montserrat SemiBold" pitchFamily="2" charset="0"/>
                <a:ea typeface="+mj-ea"/>
                <a:cs typeface="Inter Black" panose="02000503000000020004" charset="0"/>
              </a:rPr>
              <a:t>YOU</a:t>
            </a:r>
            <a:endParaRPr kumimoji="1" lang="zh-CN" altLang="en-US" sz="9600" b="1" dirty="0">
              <a:solidFill>
                <a:schemeClr val="accent1"/>
              </a:solidFill>
              <a:latin typeface="Montserrat SemiBold" pitchFamily="2" charset="0"/>
              <a:ea typeface="+mj-ea"/>
              <a:cs typeface="Inter Black" panose="0200050300000002000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2097405" y="673735"/>
            <a:ext cx="5219700" cy="9042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tham" panose="02000504050000020004" pitchFamily="2" charset="0"/>
                <a:ea typeface="+mj-ea"/>
                <a:cs typeface="Inter" panose="02000503000000020004" charset="0"/>
              </a:rPr>
              <a:t>REASON TO CHURN</a:t>
            </a:r>
            <a:endParaRPr lang="en-US" altLang="zh-CN" sz="40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  <a:cs typeface="Inter" panose="02000503000000020004" charset="0"/>
            </a:endParaRPr>
          </a:p>
          <a:p>
            <a:pPr algn="ctr"/>
            <a:endParaRPr lang="en-US" altLang="zh-CN" sz="40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cxnSp>
        <p:nvCxnSpPr>
          <p:cNvPr id="37" name="Straight Connector 4"/>
          <p:cNvCxnSpPr/>
          <p:nvPr/>
        </p:nvCxnSpPr>
        <p:spPr>
          <a:xfrm>
            <a:off x="2561374" y="2197747"/>
            <a:ext cx="3439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458085" y="2197735"/>
            <a:ext cx="5412105" cy="3671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b="1" dirty="0">
                <a:latin typeface="Montserrat" pitchFamily="2" charset="0"/>
                <a:ea typeface="+mj-ea"/>
                <a:cs typeface="Inter" panose="02000503000000020004" charset="0"/>
              </a:rPr>
              <a:t>SERVICE QUALITY</a:t>
            </a:r>
            <a:endParaRPr lang="en-US" altLang="zh-CN" sz="2400" b="1" dirty="0">
              <a:latin typeface="Montserrat" pitchFamily="2" charset="0"/>
              <a:ea typeface="+mj-ea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altLang="zh-CN" sz="2400" b="1" dirty="0">
              <a:latin typeface="Montserrat" pitchFamily="2" charset="0"/>
              <a:ea typeface="+mj-ea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b="1" dirty="0">
                <a:latin typeface="Montserrat" pitchFamily="2" charset="0"/>
                <a:ea typeface="+mj-ea"/>
                <a:cs typeface="Inter" panose="02000503000000020004" charset="0"/>
              </a:rPr>
              <a:t>PRICE &amp; PLANS</a:t>
            </a:r>
            <a:endParaRPr lang="en-US" altLang="zh-CN" sz="2400" b="1" dirty="0">
              <a:latin typeface="Montserrat" pitchFamily="2" charset="0"/>
              <a:ea typeface="+mj-ea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altLang="zh-CN" sz="2400" b="1" dirty="0">
              <a:latin typeface="Montserrat" pitchFamily="2" charset="0"/>
              <a:ea typeface="+mj-ea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b="1" dirty="0">
                <a:latin typeface="Montserrat" pitchFamily="2" charset="0"/>
                <a:ea typeface="+mj-ea"/>
                <a:cs typeface="Inter" panose="02000503000000020004" charset="0"/>
              </a:rPr>
              <a:t>CUSTOMER SERVICE</a:t>
            </a:r>
            <a:endParaRPr lang="en-US" altLang="zh-CN" sz="2400" b="1" dirty="0">
              <a:latin typeface="Montserrat" pitchFamily="2" charset="0"/>
              <a:ea typeface="+mj-ea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altLang="zh-CN" sz="2400" b="1" dirty="0">
              <a:latin typeface="Montserrat" pitchFamily="2" charset="0"/>
              <a:ea typeface="+mj-ea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b="1" dirty="0">
                <a:latin typeface="Montserrat" pitchFamily="2" charset="0"/>
                <a:ea typeface="+mj-ea"/>
                <a:cs typeface="Inter" panose="02000503000000020004" charset="0"/>
              </a:rPr>
              <a:t>RELOCATION</a:t>
            </a:r>
            <a:endParaRPr lang="en-US" altLang="zh-CN" sz="2400" b="1" dirty="0">
              <a:latin typeface="Montserrat" pitchFamily="2" charset="0"/>
              <a:ea typeface="+mj-ea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altLang="zh-CN" sz="2400" b="1" dirty="0">
              <a:latin typeface="+mj-ea"/>
              <a:ea typeface="+mj-ea"/>
              <a:cs typeface="Inter" panose="02000503000000020004" charset="0"/>
            </a:endParaRPr>
          </a:p>
          <a:p>
            <a:pPr algn="l"/>
            <a:endParaRPr lang="en-US" altLang="zh-CN" sz="2400" b="1" dirty="0">
              <a:latin typeface="+mj-ea"/>
              <a:ea typeface="+mj-ea"/>
              <a:cs typeface="Inter" panose="02000503000000020004" charset="0"/>
            </a:endParaRPr>
          </a:p>
          <a:p>
            <a:pPr algn="l"/>
            <a:endParaRPr lang="en-US" altLang="zh-CN" sz="2400" b="1" dirty="0">
              <a:latin typeface="+mj-ea"/>
              <a:ea typeface="+mj-ea"/>
              <a:cs typeface="Inter" panose="02000503000000020004" charset="0"/>
            </a:endParaRPr>
          </a:p>
          <a:p>
            <a:pPr algn="l"/>
            <a:endParaRPr lang="en-US" altLang="zh-CN" sz="2400" b="1" dirty="0">
              <a:latin typeface="+mj-ea"/>
              <a:ea typeface="+mj-ea"/>
              <a:cs typeface="Inter" panose="02000503000000020004" charset="0"/>
            </a:endParaRPr>
          </a:p>
        </p:txBody>
      </p:sp>
      <p:sp>
        <p:nvSpPr>
          <p:cNvPr id="64" name="Freeform 5"/>
          <p:cNvSpPr/>
          <p:nvPr/>
        </p:nvSpPr>
        <p:spPr bwMode="auto">
          <a:xfrm flipH="1">
            <a:off x="0" y="5348453"/>
            <a:ext cx="2344060" cy="1509546"/>
          </a:xfrm>
          <a:custGeom>
            <a:avLst/>
            <a:gdLst>
              <a:gd name="T0" fmla="*/ 981 w 999"/>
              <a:gd name="T1" fmla="*/ 56 h 886"/>
              <a:gd name="T2" fmla="*/ 736 w 999"/>
              <a:gd name="T3" fmla="*/ 36 h 886"/>
              <a:gd name="T4" fmla="*/ 561 w 999"/>
              <a:gd name="T5" fmla="*/ 281 h 886"/>
              <a:gd name="T6" fmla="*/ 415 w 999"/>
              <a:gd name="T7" fmla="*/ 549 h 886"/>
              <a:gd name="T8" fmla="*/ 243 w 999"/>
              <a:gd name="T9" fmla="*/ 633 h 886"/>
              <a:gd name="T10" fmla="*/ 19 w 999"/>
              <a:gd name="T11" fmla="*/ 827 h 886"/>
              <a:gd name="T12" fmla="*/ 0 w 999"/>
              <a:gd name="T13" fmla="*/ 886 h 886"/>
              <a:gd name="T14" fmla="*/ 999 w 999"/>
              <a:gd name="T15" fmla="*/ 886 h 886"/>
              <a:gd name="T16" fmla="*/ 999 w 999"/>
              <a:gd name="T17" fmla="*/ 66 h 886"/>
              <a:gd name="T18" fmla="*/ 981 w 999"/>
              <a:gd name="T19" fmla="*/ 5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99" h="886">
                <a:moveTo>
                  <a:pt x="981" y="56"/>
                </a:moveTo>
                <a:cubicBezTo>
                  <a:pt x="906" y="16"/>
                  <a:pt x="813" y="0"/>
                  <a:pt x="736" y="36"/>
                </a:cubicBezTo>
                <a:cubicBezTo>
                  <a:pt x="642" y="79"/>
                  <a:pt x="595" y="183"/>
                  <a:pt x="561" y="281"/>
                </a:cubicBezTo>
                <a:cubicBezTo>
                  <a:pt x="528" y="379"/>
                  <a:pt x="496" y="484"/>
                  <a:pt x="415" y="549"/>
                </a:cubicBezTo>
                <a:cubicBezTo>
                  <a:pt x="365" y="589"/>
                  <a:pt x="302" y="608"/>
                  <a:pt x="243" y="633"/>
                </a:cubicBezTo>
                <a:cubicBezTo>
                  <a:pt x="150" y="672"/>
                  <a:pt x="59" y="734"/>
                  <a:pt x="19" y="827"/>
                </a:cubicBezTo>
                <a:cubicBezTo>
                  <a:pt x="11" y="846"/>
                  <a:pt x="5" y="866"/>
                  <a:pt x="0" y="886"/>
                </a:cubicBezTo>
                <a:cubicBezTo>
                  <a:pt x="999" y="886"/>
                  <a:pt x="999" y="886"/>
                  <a:pt x="999" y="886"/>
                </a:cubicBezTo>
                <a:cubicBezTo>
                  <a:pt x="999" y="66"/>
                  <a:pt x="999" y="66"/>
                  <a:pt x="999" y="66"/>
                </a:cubicBezTo>
                <a:cubicBezTo>
                  <a:pt x="993" y="62"/>
                  <a:pt x="987" y="59"/>
                  <a:pt x="981" y="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65" name="Freeform 5"/>
          <p:cNvSpPr/>
          <p:nvPr/>
        </p:nvSpPr>
        <p:spPr bwMode="auto">
          <a:xfrm>
            <a:off x="9847940" y="5348454"/>
            <a:ext cx="2344060" cy="1509546"/>
          </a:xfrm>
          <a:custGeom>
            <a:avLst/>
            <a:gdLst>
              <a:gd name="T0" fmla="*/ 981 w 999"/>
              <a:gd name="T1" fmla="*/ 56 h 886"/>
              <a:gd name="T2" fmla="*/ 736 w 999"/>
              <a:gd name="T3" fmla="*/ 36 h 886"/>
              <a:gd name="T4" fmla="*/ 561 w 999"/>
              <a:gd name="T5" fmla="*/ 281 h 886"/>
              <a:gd name="T6" fmla="*/ 415 w 999"/>
              <a:gd name="T7" fmla="*/ 549 h 886"/>
              <a:gd name="T8" fmla="*/ 243 w 999"/>
              <a:gd name="T9" fmla="*/ 633 h 886"/>
              <a:gd name="T10" fmla="*/ 19 w 999"/>
              <a:gd name="T11" fmla="*/ 827 h 886"/>
              <a:gd name="T12" fmla="*/ 0 w 999"/>
              <a:gd name="T13" fmla="*/ 886 h 886"/>
              <a:gd name="T14" fmla="*/ 999 w 999"/>
              <a:gd name="T15" fmla="*/ 886 h 886"/>
              <a:gd name="T16" fmla="*/ 999 w 999"/>
              <a:gd name="T17" fmla="*/ 66 h 886"/>
              <a:gd name="T18" fmla="*/ 981 w 999"/>
              <a:gd name="T19" fmla="*/ 5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99" h="886">
                <a:moveTo>
                  <a:pt x="981" y="56"/>
                </a:moveTo>
                <a:cubicBezTo>
                  <a:pt x="906" y="16"/>
                  <a:pt x="813" y="0"/>
                  <a:pt x="736" y="36"/>
                </a:cubicBezTo>
                <a:cubicBezTo>
                  <a:pt x="642" y="79"/>
                  <a:pt x="595" y="183"/>
                  <a:pt x="561" y="281"/>
                </a:cubicBezTo>
                <a:cubicBezTo>
                  <a:pt x="528" y="379"/>
                  <a:pt x="496" y="484"/>
                  <a:pt x="415" y="549"/>
                </a:cubicBezTo>
                <a:cubicBezTo>
                  <a:pt x="365" y="589"/>
                  <a:pt x="302" y="608"/>
                  <a:pt x="243" y="633"/>
                </a:cubicBezTo>
                <a:cubicBezTo>
                  <a:pt x="150" y="672"/>
                  <a:pt x="59" y="734"/>
                  <a:pt x="19" y="827"/>
                </a:cubicBezTo>
                <a:cubicBezTo>
                  <a:pt x="11" y="846"/>
                  <a:pt x="5" y="866"/>
                  <a:pt x="0" y="886"/>
                </a:cubicBezTo>
                <a:cubicBezTo>
                  <a:pt x="999" y="886"/>
                  <a:pt x="999" y="886"/>
                  <a:pt x="999" y="886"/>
                </a:cubicBezTo>
                <a:cubicBezTo>
                  <a:pt x="999" y="66"/>
                  <a:pt x="999" y="66"/>
                  <a:pt x="999" y="66"/>
                </a:cubicBezTo>
                <a:cubicBezTo>
                  <a:pt x="993" y="62"/>
                  <a:pt x="987" y="59"/>
                  <a:pt x="981" y="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196477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6237766" y="1964771"/>
            <a:ext cx="5481841" cy="3952260"/>
          </a:xfrm>
        </p:spPr>
      </p:pic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4495" y="578857"/>
            <a:ext cx="10615930" cy="125730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4500" b="1" dirty="0" smtClean="0">
                <a:solidFill>
                  <a:schemeClr val="accent1"/>
                </a:solidFill>
                <a:latin typeface="Montserrat" pitchFamily="2" charset="0"/>
                <a:ea typeface="+mj-ea"/>
                <a:cs typeface="Inter Black" panose="02000503000000020004" charset="0"/>
              </a:rPr>
              <a:t>PROBLEM STATEMENT </a:t>
            </a:r>
            <a:endParaRPr kumimoji="1" lang="en-US" altLang="zh-CN" sz="4500" b="1" dirty="0">
              <a:solidFill>
                <a:schemeClr val="accent1"/>
              </a:solidFill>
              <a:latin typeface="Montserrat" pitchFamily="2" charset="0"/>
              <a:ea typeface="+mj-ea"/>
              <a:cs typeface="Inter Black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0130" y="1964690"/>
            <a:ext cx="5197636" cy="41611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lvl="0" indent="-342900" algn="l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Montserrat Medium" pitchFamily="2" charset="0"/>
                <a:sym typeface="+mn-ea"/>
              </a:rPr>
              <a:t>We have collected a dataset where we’ve recorded some information about </a:t>
            </a:r>
            <a:r>
              <a:rPr lang="en-US" dirty="0" smtClean="0">
                <a:latin typeface="Montserrat Medium" pitchFamily="2" charset="0"/>
                <a:sym typeface="+mn-ea"/>
              </a:rPr>
              <a:t>our customers</a:t>
            </a:r>
            <a:r>
              <a:rPr lang="en-US" dirty="0">
                <a:latin typeface="Montserrat Medium" pitchFamily="2" charset="0"/>
                <a:sym typeface="+mn-ea"/>
              </a:rPr>
              <a:t>: what type of services they used, how much they paid, and how long </a:t>
            </a:r>
            <a:r>
              <a:rPr lang="en-US" dirty="0" smtClean="0">
                <a:latin typeface="Montserrat Medium" pitchFamily="2" charset="0"/>
                <a:sym typeface="+mn-ea"/>
              </a:rPr>
              <a:t>they stayed </a:t>
            </a:r>
            <a:r>
              <a:rPr lang="en-US" dirty="0">
                <a:latin typeface="Montserrat Medium" pitchFamily="2" charset="0"/>
                <a:sym typeface="+mn-ea"/>
              </a:rPr>
              <a:t>with us</a:t>
            </a:r>
            <a:r>
              <a:rPr lang="en-US" dirty="0" smtClean="0">
                <a:latin typeface="Montserrat Medium" pitchFamily="2" charset="0"/>
                <a:sym typeface="+mn-ea"/>
              </a:rPr>
              <a:t>.</a:t>
            </a:r>
            <a:endParaRPr lang="en-US" dirty="0" smtClean="0">
              <a:latin typeface="Montserrat Medium" pitchFamily="2" charset="0"/>
              <a:sym typeface="+mn-ea"/>
            </a:endParaRPr>
          </a:p>
          <a:p>
            <a:pPr marL="342900" lvl="0" indent="-342900" algn="l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endParaRPr lang="en-US" dirty="0" smtClean="0">
              <a:latin typeface="Montserrat Medium" pitchFamily="2" charset="0"/>
            </a:endParaRPr>
          </a:p>
          <a:p>
            <a:pPr marL="342900" lvl="0" indent="-342900" algn="l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latin typeface="Montserrat Medium" pitchFamily="2" charset="0"/>
                <a:sym typeface="+mn-ea"/>
              </a:rPr>
              <a:t>We </a:t>
            </a:r>
            <a:r>
              <a:rPr lang="en-US" dirty="0">
                <a:latin typeface="Montserrat Medium" pitchFamily="2" charset="0"/>
                <a:sym typeface="+mn-ea"/>
              </a:rPr>
              <a:t>also know who canceled their contracts and stopped using our </a:t>
            </a:r>
            <a:r>
              <a:rPr lang="en-US" dirty="0" smtClean="0">
                <a:latin typeface="Montserrat Medium" pitchFamily="2" charset="0"/>
                <a:sym typeface="+mn-ea"/>
              </a:rPr>
              <a:t>services (churned</a:t>
            </a:r>
            <a:r>
              <a:rPr lang="en-US" dirty="0">
                <a:latin typeface="Montserrat Medium" pitchFamily="2" charset="0"/>
                <a:sym typeface="+mn-ea"/>
              </a:rPr>
              <a:t>).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Montserrat Medium" pitchFamily="2" charset="0"/>
              <a:cs typeface="Inter" panose="020005030000000200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2395" y="5627385"/>
            <a:ext cx="5130032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Straight Connector 41"/>
          <p:cNvCxnSpPr/>
          <p:nvPr/>
        </p:nvCxnSpPr>
        <p:spPr>
          <a:xfrm>
            <a:off x="1584986" y="4836063"/>
            <a:ext cx="0" cy="2087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865" y="1666240"/>
            <a:ext cx="5544820" cy="4970780"/>
          </a:xfrm>
        </p:spPr>
        <p:txBody>
          <a:bodyPr/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1800" dirty="0">
                <a:latin typeface="Montserrat" pitchFamily="2" charset="0"/>
              </a:rPr>
              <a:t>To predict Customer Churn.</a:t>
            </a:r>
            <a:endParaRPr lang="en-US" sz="1800" dirty="0">
              <a:latin typeface="Montserrat" pitchFamily="2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sz="1800" dirty="0">
              <a:latin typeface="Montserrat" pitchFamily="2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1800" dirty="0">
                <a:latin typeface="Montserrat" pitchFamily="2" charset="0"/>
              </a:rPr>
              <a:t>Highlighting the main variables/factors influencing Customer Churn.</a:t>
            </a:r>
            <a:endParaRPr lang="en-US" sz="1800" dirty="0">
              <a:latin typeface="Montserrat" pitchFamily="2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sz="1800" dirty="0">
              <a:latin typeface="Montserrat" pitchFamily="2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1800" dirty="0">
                <a:latin typeface="Montserrat" pitchFamily="2" charset="0"/>
              </a:rPr>
              <a:t>Use various ML algorithms to build prediction models, evaluate the accuracy and performance of these models.</a:t>
            </a:r>
            <a:endParaRPr lang="en-US" sz="1800" dirty="0">
              <a:latin typeface="Montserrat" pitchFamily="2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sz="1800" dirty="0">
              <a:latin typeface="Montserrat" pitchFamily="2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sz="1800" dirty="0">
                <a:latin typeface="Montserrat" pitchFamily="2" charset="0"/>
              </a:rPr>
              <a:t>Finding out the best model for our business case &amp; providing executive summary.</a:t>
            </a:r>
            <a:endParaRPr lang="en-US" sz="1800" dirty="0">
              <a:latin typeface="Montserrat" pitchFamily="2" charset="0"/>
            </a:endParaRPr>
          </a:p>
        </p:txBody>
      </p:sp>
      <p:pic>
        <p:nvPicPr>
          <p:cNvPr id="128" name="图片 127" descr="C:\Users\Admin\Pictures\Screenshots\churn\Screenshot 2023-08-26 032607.pngScreenshot 2023-08-26 032607"/>
          <p:cNvPicPr>
            <a:picLocks noChangeAspect="1"/>
          </p:cNvPicPr>
          <p:nvPr/>
        </p:nvPicPr>
        <p:blipFill>
          <a:blip r:embed="rId1"/>
          <a:srcRect l="6231" r="6231"/>
          <a:stretch>
            <a:fillRect/>
          </a:stretch>
        </p:blipFill>
        <p:spPr>
          <a:xfrm>
            <a:off x="5744687" y="1251815"/>
            <a:ext cx="7250019" cy="6250014"/>
          </a:xfrm>
          <a:custGeom>
            <a:avLst/>
            <a:gdLst>
              <a:gd name="connsiteX0" fmla="*/ 1562504 w 7250019"/>
              <a:gd name="connsiteY0" fmla="*/ 0 h 6250014"/>
              <a:gd name="connsiteX1" fmla="*/ 5687515 w 7250019"/>
              <a:gd name="connsiteY1" fmla="*/ 0 h 6250014"/>
              <a:gd name="connsiteX2" fmla="*/ 7250019 w 7250019"/>
              <a:gd name="connsiteY2" fmla="*/ 3125007 h 6250014"/>
              <a:gd name="connsiteX3" fmla="*/ 5687515 w 7250019"/>
              <a:gd name="connsiteY3" fmla="*/ 6250014 h 6250014"/>
              <a:gd name="connsiteX4" fmla="*/ 1562504 w 7250019"/>
              <a:gd name="connsiteY4" fmla="*/ 6250014 h 6250014"/>
              <a:gd name="connsiteX5" fmla="*/ 0 w 7250019"/>
              <a:gd name="connsiteY5" fmla="*/ 3125007 h 625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0019" h="6250014">
                <a:moveTo>
                  <a:pt x="1562504" y="0"/>
                </a:moveTo>
                <a:lnTo>
                  <a:pt x="5687515" y="0"/>
                </a:lnTo>
                <a:lnTo>
                  <a:pt x="7250019" y="3125007"/>
                </a:lnTo>
                <a:lnTo>
                  <a:pt x="5687515" y="6250014"/>
                </a:lnTo>
                <a:lnTo>
                  <a:pt x="1562504" y="6250014"/>
                </a:lnTo>
                <a:lnTo>
                  <a:pt x="0" y="3125007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66992" y="648518"/>
            <a:ext cx="765353" cy="603504"/>
          </a:xfrm>
          <a:custGeom>
            <a:avLst/>
            <a:gdLst/>
            <a:ahLst/>
            <a:cxnLst/>
            <a:rect l="l" t="t" r="r" b="b"/>
            <a:pathLst>
              <a:path w="765353" h="603504">
                <a:moveTo>
                  <a:pt x="238887" y="93878"/>
                </a:moveTo>
                <a:cubicBezTo>
                  <a:pt x="137465" y="93878"/>
                  <a:pt x="104775" y="200330"/>
                  <a:pt x="104775" y="301752"/>
                </a:cubicBezTo>
                <a:cubicBezTo>
                  <a:pt x="104775" y="404013"/>
                  <a:pt x="137465" y="508788"/>
                  <a:pt x="238887" y="508788"/>
                </a:cubicBezTo>
                <a:cubicBezTo>
                  <a:pt x="340309" y="508788"/>
                  <a:pt x="373837" y="404013"/>
                  <a:pt x="373837" y="301752"/>
                </a:cubicBezTo>
                <a:cubicBezTo>
                  <a:pt x="373837" y="200330"/>
                  <a:pt x="340309" y="93878"/>
                  <a:pt x="238887" y="93878"/>
                </a:cubicBezTo>
                <a:close/>
                <a:moveTo>
                  <a:pt x="559156" y="8382"/>
                </a:moveTo>
                <a:lnTo>
                  <a:pt x="765353" y="8382"/>
                </a:lnTo>
                <a:lnTo>
                  <a:pt x="765353" y="595122"/>
                </a:lnTo>
                <a:lnTo>
                  <a:pt x="655549" y="595122"/>
                </a:lnTo>
                <a:lnTo>
                  <a:pt x="655549" y="102260"/>
                </a:lnTo>
                <a:lnTo>
                  <a:pt x="559156" y="102260"/>
                </a:lnTo>
                <a:close/>
                <a:moveTo>
                  <a:pt x="238887" y="0"/>
                </a:moveTo>
                <a:cubicBezTo>
                  <a:pt x="370485" y="0"/>
                  <a:pt x="477774" y="102260"/>
                  <a:pt x="477774" y="301752"/>
                </a:cubicBezTo>
                <a:cubicBezTo>
                  <a:pt x="477774" y="502082"/>
                  <a:pt x="370485" y="603504"/>
                  <a:pt x="238887" y="603504"/>
                </a:cubicBezTo>
                <a:cubicBezTo>
                  <a:pt x="108966" y="603504"/>
                  <a:pt x="0" y="502082"/>
                  <a:pt x="0" y="301752"/>
                </a:cubicBezTo>
                <a:cubicBezTo>
                  <a:pt x="0" y="102260"/>
                  <a:pt x="108966" y="0"/>
                  <a:pt x="23888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80000"/>
              </a:lnSpc>
            </a:pPr>
            <a:endParaRPr lang="en-US" sz="6600" b="1" dirty="0">
              <a:solidFill>
                <a:schemeClr val="bg1">
                  <a:lumMod val="50000"/>
                  <a:alpha val="20000"/>
                </a:schemeClr>
              </a:solidFill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46822" y="648518"/>
            <a:ext cx="61494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b="1" dirty="0">
                <a:solidFill>
                  <a:srgbClr val="007FFE"/>
                </a:solidFill>
                <a:latin typeface="Montserrat" pitchFamily="2" charset="0"/>
                <a:ea typeface="+mj-ea"/>
                <a:cs typeface="Inter Black" panose="02000503000000020004" charset="0"/>
              </a:rPr>
              <a:t>PROJECT OBJECTIVE</a:t>
            </a:r>
            <a:endParaRPr lang="zh-CN" altLang="en-US" sz="4200" b="1" dirty="0">
              <a:solidFill>
                <a:srgbClr val="007FFE"/>
              </a:solidFill>
              <a:latin typeface="Montserrat" pitchFamily="2" charset="0"/>
              <a:ea typeface="+mj-ea"/>
              <a:cs typeface="Inter Black" panose="02000503000000020004" charset="0"/>
            </a:endParaRPr>
          </a:p>
        </p:txBody>
      </p:sp>
      <p:sp>
        <p:nvSpPr>
          <p:cNvPr id="129" name="Freeform: Shape 31"/>
          <p:cNvSpPr/>
          <p:nvPr/>
        </p:nvSpPr>
        <p:spPr>
          <a:xfrm>
            <a:off x="5507547" y="2888402"/>
            <a:ext cx="3010830" cy="2497873"/>
          </a:xfrm>
          <a:custGeom>
            <a:avLst/>
            <a:gdLst>
              <a:gd name="connsiteX0" fmla="*/ 1973766 w 3010830"/>
              <a:gd name="connsiteY0" fmla="*/ 0 h 2497873"/>
              <a:gd name="connsiteX1" fmla="*/ 0 w 3010830"/>
              <a:gd name="connsiteY1" fmla="*/ 2497873 h 2497873"/>
              <a:gd name="connsiteX2" fmla="*/ 3010830 w 3010830"/>
              <a:gd name="connsiteY2" fmla="*/ 1761892 h 2497873"/>
              <a:gd name="connsiteX3" fmla="*/ 1973766 w 3010830"/>
              <a:gd name="connsiteY3" fmla="*/ 0 h 249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830" h="2497873">
                <a:moveTo>
                  <a:pt x="1973766" y="0"/>
                </a:moveTo>
                <a:lnTo>
                  <a:pt x="0" y="2497873"/>
                </a:lnTo>
                <a:lnTo>
                  <a:pt x="3010830" y="1761892"/>
                </a:lnTo>
                <a:lnTo>
                  <a:pt x="1973766" y="0"/>
                </a:lnTo>
                <a:close/>
              </a:path>
            </a:pathLst>
          </a:cu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0" name="Oval 32"/>
          <p:cNvSpPr/>
          <p:nvPr/>
        </p:nvSpPr>
        <p:spPr>
          <a:xfrm>
            <a:off x="7337535" y="2765739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1" name="Oval 33"/>
          <p:cNvSpPr/>
          <p:nvPr/>
        </p:nvSpPr>
        <p:spPr>
          <a:xfrm>
            <a:off x="5384884" y="5263612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2" name="Oval 34"/>
          <p:cNvSpPr/>
          <p:nvPr/>
        </p:nvSpPr>
        <p:spPr>
          <a:xfrm>
            <a:off x="8421696" y="4592164"/>
            <a:ext cx="245326" cy="245326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01600" dist="50800" dir="54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33" name="TextBox 35"/>
          <p:cNvSpPr txBox="1"/>
          <p:nvPr/>
        </p:nvSpPr>
        <p:spPr>
          <a:xfrm>
            <a:off x="4563412" y="5539805"/>
            <a:ext cx="81863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tx2">
                  <a:lumMod val="40000"/>
                  <a:lumOff val="60000"/>
                </a:schemeClr>
              </a:solidFill>
              <a:cs typeface="Inter" panose="02000503000000020004" charset="0"/>
            </a:endParaRPr>
          </a:p>
        </p:txBody>
      </p:sp>
      <p:sp>
        <p:nvSpPr>
          <p:cNvPr id="134" name="TextBox 36"/>
          <p:cNvSpPr txBox="1"/>
          <p:nvPr/>
        </p:nvSpPr>
        <p:spPr>
          <a:xfrm>
            <a:off x="6900338" y="2427408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/>
                </a:solidFill>
                <a:latin typeface="+mn-ea"/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latin typeface="+mn-ea"/>
              <a:cs typeface="Inter" panose="02000503000000020004" charset="0"/>
            </a:endParaRPr>
          </a:p>
        </p:txBody>
      </p:sp>
      <p:sp>
        <p:nvSpPr>
          <p:cNvPr id="135" name="TextBox 37"/>
          <p:cNvSpPr txBox="1"/>
          <p:nvPr/>
        </p:nvSpPr>
        <p:spPr>
          <a:xfrm>
            <a:off x="8705208" y="4560491"/>
            <a:ext cx="111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cs typeface="Inter" panose="02000503000000020004" charset="0"/>
              </a:rPr>
              <a:t>Topic</a:t>
            </a:r>
            <a:endParaRPr lang="zh-CN" altLang="en-US" sz="1200" dirty="0">
              <a:solidFill>
                <a:schemeClr val="bg2"/>
              </a:solidFill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C:\Users\Admin\Pictures\Screenshots\churn\Screenshot 2023-08-26 033034.pngScreenshot 2023-08-26 033034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/>
          <a:srcRect l="2146" r="2146"/>
          <a:stretch>
            <a:fillRect/>
          </a:stretch>
        </p:blipFill>
        <p:spPr>
          <a:xfrm>
            <a:off x="5964555" y="2234565"/>
            <a:ext cx="5964555" cy="4439920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085" y="1944370"/>
            <a:ext cx="10351135" cy="422910"/>
          </a:xfrm>
          <a:solidFill>
            <a:schemeClr val="bg2">
              <a:alpha val="82000"/>
            </a:schemeClr>
          </a:solidFill>
        </p:spPr>
        <p:txBody>
          <a:bodyPr/>
          <a:lstStyle/>
          <a:p>
            <a:r>
              <a:rPr lang="en-US" sz="1800" dirty="0">
                <a:latin typeface="Montserrat" pitchFamily="2" charset="0"/>
              </a:rPr>
              <a:t> According to the description, this dataset has the following information:</a:t>
            </a:r>
            <a:endParaRPr lang="en-US" sz="1800" dirty="0">
              <a:latin typeface="Montserrat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695325" y="1439913"/>
            <a:ext cx="0" cy="54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0695" y="988140"/>
            <a:ext cx="109260" cy="10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0341" y="765074"/>
            <a:ext cx="1102616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cs typeface="Inter" panose="02000503000000020004" charset="0"/>
              </a:rPr>
              <a:t>01</a:t>
            </a:r>
            <a:endParaRPr lang="en-US" sz="6000" b="1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cs typeface="Inter" panose="020005030000000200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2814" y="949874"/>
            <a:ext cx="8005718" cy="646331"/>
          </a:xfrm>
          <a:prstGeom prst="rect">
            <a:avLst/>
          </a:prstGeom>
          <a:solidFill>
            <a:schemeClr val="bg2">
              <a:alpha val="82000"/>
            </a:schemeClr>
          </a:solidFill>
        </p:spPr>
        <p:txBody>
          <a:bodyPr wrap="none">
            <a:spAutoFit/>
          </a:bodyPr>
          <a:lstStyle/>
          <a:p>
            <a:pPr algn="l"/>
            <a:r>
              <a:rPr lang="zh-CN" altLang="zh-CN" dirty="0">
                <a:solidFill>
                  <a:schemeClr val="accent1">
                    <a:lumMod val="75000"/>
                  </a:schemeClr>
                </a:solidFill>
                <a:latin typeface="Montserrat" pitchFamily="2" charset="0"/>
                <a:cs typeface="Inter" panose="02000503000000020004" charset="0"/>
              </a:rPr>
              <a:t>we will use Kaggle datasets for data. This time we will use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Montserrat" pitchFamily="2" charset="0"/>
              <a:cs typeface="Inter" panose="02000503000000020004" charset="0"/>
            </a:endParaRPr>
          </a:p>
          <a:p>
            <a:pPr algn="l"/>
            <a:r>
              <a:rPr lang="zh-CN" altLang="zh-CN" dirty="0">
                <a:solidFill>
                  <a:schemeClr val="accent1">
                    <a:lumMod val="75000"/>
                  </a:schemeClr>
                </a:solidFill>
                <a:latin typeface="Montserrat" pitchFamily="2" charset="0"/>
                <a:cs typeface="Inter" panose="02000503000000020004" charset="0"/>
              </a:rPr>
              <a:t>data from https://www.kaggle.com/blastchar/telco-customer-churn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9935" y="2715260"/>
            <a:ext cx="10281285" cy="5410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lvl="0" indent="-342900" algn="l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Services of the customers</a:t>
            </a:r>
            <a:r>
              <a:rPr lang="zh-CN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: phone; multiple lines; internet; tech support and extra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services</a:t>
            </a:r>
            <a:r>
              <a:rPr lang="zh-CN" altLang="zh-CN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such as online security, backup, device protection, and TV streaming</a:t>
            </a:r>
            <a:endParaRPr lang="zh-CN" altLang="zh-CN" sz="17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lvl="0" indent="-342900" algn="l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zh-CN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Account information</a:t>
            </a:r>
            <a:r>
              <a:rPr lang="zh-CN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: how long they have been clients, type of contract, type of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 </a:t>
            </a:r>
            <a:r>
              <a:rPr lang="zh-CN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payment method</a:t>
            </a:r>
            <a:endParaRPr lang="zh-CN" altLang="zh-CN" sz="17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lvl="0" indent="-342900" algn="l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Charges</a:t>
            </a:r>
            <a:r>
              <a:rPr lang="zh-CN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: how much the client was charged in the past month and in total</a:t>
            </a:r>
            <a:endParaRPr lang="zh-CN" altLang="zh-CN" sz="17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lvl="0" indent="-342900" algn="l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Demographic information</a:t>
            </a:r>
            <a:r>
              <a:rPr lang="zh-CN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: gender, age, and whether they have dependents or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 </a:t>
            </a:r>
            <a:r>
              <a:rPr lang="zh-CN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a partner</a:t>
            </a:r>
            <a:endParaRPr lang="zh-CN" altLang="zh-CN" sz="17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  <a:p>
            <a:pPr marL="342900" lvl="0" indent="-342900" algn="l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Churn</a:t>
            </a:r>
            <a:r>
              <a:rPr lang="zh-CN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: </a:t>
            </a:r>
            <a:r>
              <a:rPr lang="en-US" altLang="zh-CN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Yes</a:t>
            </a:r>
            <a:r>
              <a:rPr lang="zh-CN" altLang="zh-CN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/</a:t>
            </a:r>
            <a:r>
              <a:rPr lang="zh-CN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no, whether the customer left the company within the past month</a:t>
            </a:r>
            <a:endParaRPr lang="zh-CN" altLang="zh-CN" sz="17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3235325" y="210185"/>
            <a:ext cx="6278245" cy="600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Montserrat" pitchFamily="2" charset="0"/>
                <a:cs typeface="Inter" panose="02000503000000020004" charset="0"/>
              </a:rPr>
              <a:t>DATASET DESCRIPTION</a:t>
            </a:r>
            <a:endParaRPr lang="en-US" altLang="zh-CN" dirty="0">
              <a:latin typeface="Montserrat" pitchFamily="2" charset="0"/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"/>
          <p:cNvSpPr txBox="1"/>
          <p:nvPr/>
        </p:nvSpPr>
        <p:spPr>
          <a:xfrm>
            <a:off x="2933753" y="195750"/>
            <a:ext cx="6325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Montserrat" pitchFamily="2" charset="0"/>
                <a:cs typeface="Inter" panose="02000503000000020004" charset="0"/>
              </a:rPr>
              <a:t>CHURN PREDICTION MODEL</a:t>
            </a:r>
            <a:endParaRPr lang="en-US" altLang="zh-CN" dirty="0"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Inter" panose="02000503000000020004" charset="0"/>
            </a:endParaRPr>
          </a:p>
        </p:txBody>
      </p:sp>
      <p:sp>
        <p:nvSpPr>
          <p:cNvPr id="38" name="任意形状 37"/>
          <p:cNvSpPr/>
          <p:nvPr/>
        </p:nvSpPr>
        <p:spPr>
          <a:xfrm>
            <a:off x="5274346" y="2060711"/>
            <a:ext cx="1665588" cy="319042"/>
          </a:xfrm>
          <a:custGeom>
            <a:avLst/>
            <a:gdLst>
              <a:gd name="connsiteX0" fmla="*/ 834905 w 1665587"/>
              <a:gd name="connsiteY0" fmla="*/ 59820 h 319042"/>
              <a:gd name="connsiteX1" fmla="*/ 1632980 w 1665587"/>
              <a:gd name="connsiteY1" fmla="*/ 318808 h 319042"/>
              <a:gd name="connsiteX2" fmla="*/ 1666292 w 1665587"/>
              <a:gd name="connsiteY2" fmla="*/ 273297 h 319042"/>
              <a:gd name="connsiteX3" fmla="*/ 834905 w 1665587"/>
              <a:gd name="connsiteY3" fmla="*/ 3519 h 319042"/>
              <a:gd name="connsiteX4" fmla="*/ 3519 w 1665587"/>
              <a:gd name="connsiteY4" fmla="*/ 273297 h 319042"/>
              <a:gd name="connsiteX5" fmla="*/ 36831 w 1665587"/>
              <a:gd name="connsiteY5" fmla="*/ 318808 h 319042"/>
              <a:gd name="connsiteX6" fmla="*/ 834905 w 1665587"/>
              <a:gd name="connsiteY6" fmla="*/ 59820 h 31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5587" h="319042">
                <a:moveTo>
                  <a:pt x="834905" y="59820"/>
                </a:moveTo>
                <a:cubicBezTo>
                  <a:pt x="1125797" y="59820"/>
                  <a:pt x="1402613" y="150841"/>
                  <a:pt x="1632980" y="318808"/>
                </a:cubicBezTo>
                <a:lnTo>
                  <a:pt x="1666292" y="273297"/>
                </a:lnTo>
                <a:cubicBezTo>
                  <a:pt x="1426072" y="98293"/>
                  <a:pt x="1137995" y="3519"/>
                  <a:pt x="834905" y="3519"/>
                </a:cubicBezTo>
                <a:cubicBezTo>
                  <a:pt x="531815" y="3519"/>
                  <a:pt x="243739" y="98293"/>
                  <a:pt x="3519" y="273297"/>
                </a:cubicBezTo>
                <a:lnTo>
                  <a:pt x="36831" y="318808"/>
                </a:lnTo>
                <a:cubicBezTo>
                  <a:pt x="267198" y="150841"/>
                  <a:pt x="544014" y="59820"/>
                  <a:pt x="834905" y="598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任意形状 38"/>
          <p:cNvSpPr/>
          <p:nvPr/>
        </p:nvSpPr>
        <p:spPr>
          <a:xfrm>
            <a:off x="6903807" y="2330489"/>
            <a:ext cx="619317" cy="1585827"/>
          </a:xfrm>
          <a:custGeom>
            <a:avLst/>
            <a:gdLst>
              <a:gd name="connsiteX0" fmla="*/ 165386 w 619317"/>
              <a:gd name="connsiteY0" fmla="*/ 187906 h 1585827"/>
              <a:gd name="connsiteX1" fmla="*/ 563250 w 619317"/>
              <a:gd name="connsiteY1" fmla="*/ 1147848 h 1585827"/>
              <a:gd name="connsiteX2" fmla="*/ 497565 w 619317"/>
              <a:gd name="connsiteY2" fmla="*/ 1567764 h 1585827"/>
              <a:gd name="connsiteX3" fmla="*/ 551052 w 619317"/>
              <a:gd name="connsiteY3" fmla="*/ 1585124 h 1585827"/>
              <a:gd name="connsiteX4" fmla="*/ 619552 w 619317"/>
              <a:gd name="connsiteY4" fmla="*/ 1147848 h 1585827"/>
              <a:gd name="connsiteX5" fmla="*/ 205266 w 619317"/>
              <a:gd name="connsiteY5" fmla="*/ 148026 h 1585827"/>
              <a:gd name="connsiteX6" fmla="*/ 36831 w 619317"/>
              <a:gd name="connsiteY6" fmla="*/ 3519 h 1585827"/>
              <a:gd name="connsiteX7" fmla="*/ 3519 w 619317"/>
              <a:gd name="connsiteY7" fmla="*/ 49029 h 1585827"/>
              <a:gd name="connsiteX8" fmla="*/ 165386 w 619317"/>
              <a:gd name="connsiteY8" fmla="*/ 187906 h 158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17" h="1585827">
                <a:moveTo>
                  <a:pt x="165386" y="187906"/>
                </a:moveTo>
                <a:cubicBezTo>
                  <a:pt x="422027" y="444548"/>
                  <a:pt x="563250" y="785172"/>
                  <a:pt x="563250" y="1147848"/>
                </a:cubicBezTo>
                <a:cubicBezTo>
                  <a:pt x="563250" y="1292355"/>
                  <a:pt x="540730" y="1433579"/>
                  <a:pt x="497565" y="1567764"/>
                </a:cubicBezTo>
                <a:lnTo>
                  <a:pt x="551052" y="1585124"/>
                </a:lnTo>
                <a:cubicBezTo>
                  <a:pt x="596093" y="1445777"/>
                  <a:pt x="619552" y="1298455"/>
                  <a:pt x="619552" y="1147848"/>
                </a:cubicBezTo>
                <a:cubicBezTo>
                  <a:pt x="619552" y="770158"/>
                  <a:pt x="472229" y="414989"/>
                  <a:pt x="205266" y="148026"/>
                </a:cubicBezTo>
                <a:cubicBezTo>
                  <a:pt x="152249" y="95009"/>
                  <a:pt x="95947" y="47153"/>
                  <a:pt x="36831" y="3519"/>
                </a:cubicBezTo>
                <a:lnTo>
                  <a:pt x="3519" y="49029"/>
                </a:lnTo>
                <a:cubicBezTo>
                  <a:pt x="60759" y="90786"/>
                  <a:pt x="114714" y="136766"/>
                  <a:pt x="165386" y="18790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2" name="任意形状 41"/>
          <p:cNvSpPr/>
          <p:nvPr/>
        </p:nvSpPr>
        <p:spPr>
          <a:xfrm>
            <a:off x="6105732" y="3894734"/>
            <a:ext cx="1351237" cy="999353"/>
          </a:xfrm>
          <a:custGeom>
            <a:avLst/>
            <a:gdLst>
              <a:gd name="connsiteX0" fmla="*/ 1349126 w 1351237"/>
              <a:gd name="connsiteY0" fmla="*/ 20879 h 999352"/>
              <a:gd name="connsiteX1" fmla="*/ 1295640 w 1351237"/>
              <a:gd name="connsiteY1" fmla="*/ 3519 h 999352"/>
              <a:gd name="connsiteX2" fmla="*/ 963930 w 1351237"/>
              <a:gd name="connsiteY2" fmla="*/ 544014 h 999352"/>
              <a:gd name="connsiteX3" fmla="*/ 3519 w 1351237"/>
              <a:gd name="connsiteY3" fmla="*/ 941409 h 999352"/>
              <a:gd name="connsiteX4" fmla="*/ 3519 w 1351237"/>
              <a:gd name="connsiteY4" fmla="*/ 997711 h 999352"/>
              <a:gd name="connsiteX5" fmla="*/ 1003341 w 1351237"/>
              <a:gd name="connsiteY5" fmla="*/ 583425 h 999352"/>
              <a:gd name="connsiteX6" fmla="*/ 1349126 w 1351237"/>
              <a:gd name="connsiteY6" fmla="*/ 20879 h 9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237" h="999352">
                <a:moveTo>
                  <a:pt x="1349126" y="20879"/>
                </a:moveTo>
                <a:lnTo>
                  <a:pt x="1295640" y="3519"/>
                </a:lnTo>
                <a:cubicBezTo>
                  <a:pt x="1230424" y="205266"/>
                  <a:pt x="1117821" y="389654"/>
                  <a:pt x="963930" y="544014"/>
                </a:cubicBezTo>
                <a:cubicBezTo>
                  <a:pt x="707288" y="800186"/>
                  <a:pt x="366195" y="941409"/>
                  <a:pt x="3519" y="941409"/>
                </a:cubicBezTo>
                <a:lnTo>
                  <a:pt x="3519" y="997711"/>
                </a:lnTo>
                <a:cubicBezTo>
                  <a:pt x="381208" y="997711"/>
                  <a:pt x="736378" y="850388"/>
                  <a:pt x="1003341" y="583425"/>
                </a:cubicBezTo>
                <a:cubicBezTo>
                  <a:pt x="1163800" y="422966"/>
                  <a:pt x="1281095" y="230602"/>
                  <a:pt x="1349126" y="208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3" name="任意形状 42"/>
          <p:cNvSpPr/>
          <p:nvPr/>
        </p:nvSpPr>
        <p:spPr>
          <a:xfrm>
            <a:off x="4760594" y="3894265"/>
            <a:ext cx="1351237" cy="999353"/>
          </a:xfrm>
          <a:custGeom>
            <a:avLst/>
            <a:gdLst>
              <a:gd name="connsiteX0" fmla="*/ 1348657 w 1351237"/>
              <a:gd name="connsiteY0" fmla="*/ 941878 h 999352"/>
              <a:gd name="connsiteX1" fmla="*/ 388715 w 1351237"/>
              <a:gd name="connsiteY1" fmla="*/ 544014 h 999352"/>
              <a:gd name="connsiteX2" fmla="*/ 57005 w 1351237"/>
              <a:gd name="connsiteY2" fmla="*/ 3519 h 999352"/>
              <a:gd name="connsiteX3" fmla="*/ 3519 w 1351237"/>
              <a:gd name="connsiteY3" fmla="*/ 20878 h 999352"/>
              <a:gd name="connsiteX4" fmla="*/ 349304 w 1351237"/>
              <a:gd name="connsiteY4" fmla="*/ 583425 h 999352"/>
              <a:gd name="connsiteX5" fmla="*/ 1349126 w 1351237"/>
              <a:gd name="connsiteY5" fmla="*/ 997710 h 999352"/>
              <a:gd name="connsiteX6" fmla="*/ 1349126 w 1351237"/>
              <a:gd name="connsiteY6" fmla="*/ 997710 h 999352"/>
              <a:gd name="connsiteX7" fmla="*/ 1348657 w 1351237"/>
              <a:gd name="connsiteY7" fmla="*/ 941878 h 999352"/>
              <a:gd name="connsiteX8" fmla="*/ 1348657 w 1351237"/>
              <a:gd name="connsiteY8" fmla="*/ 941878 h 9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1237" h="999352">
                <a:moveTo>
                  <a:pt x="1348657" y="941878"/>
                </a:moveTo>
                <a:cubicBezTo>
                  <a:pt x="985981" y="941878"/>
                  <a:pt x="644888" y="800655"/>
                  <a:pt x="388715" y="544014"/>
                </a:cubicBezTo>
                <a:cubicBezTo>
                  <a:pt x="234825" y="390123"/>
                  <a:pt x="122221" y="205266"/>
                  <a:pt x="57005" y="3519"/>
                </a:cubicBezTo>
                <a:lnTo>
                  <a:pt x="3519" y="20878"/>
                </a:lnTo>
                <a:cubicBezTo>
                  <a:pt x="71550" y="230602"/>
                  <a:pt x="188376" y="422965"/>
                  <a:pt x="349304" y="583425"/>
                </a:cubicBezTo>
                <a:cubicBezTo>
                  <a:pt x="616268" y="850388"/>
                  <a:pt x="971436" y="997710"/>
                  <a:pt x="1349126" y="997710"/>
                </a:cubicBezTo>
                <a:cubicBezTo>
                  <a:pt x="1349126" y="997710"/>
                  <a:pt x="1349126" y="997710"/>
                  <a:pt x="1349126" y="997710"/>
                </a:cubicBezTo>
                <a:lnTo>
                  <a:pt x="1348657" y="941878"/>
                </a:lnTo>
                <a:lnTo>
                  <a:pt x="1348657" y="9418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4" name="任意形状 43"/>
          <p:cNvSpPr/>
          <p:nvPr/>
        </p:nvSpPr>
        <p:spPr>
          <a:xfrm>
            <a:off x="4691625" y="2330958"/>
            <a:ext cx="619317" cy="1585827"/>
          </a:xfrm>
          <a:custGeom>
            <a:avLst/>
            <a:gdLst>
              <a:gd name="connsiteX0" fmla="*/ 59820 w 619317"/>
              <a:gd name="connsiteY0" fmla="*/ 1147379 h 1585827"/>
              <a:gd name="connsiteX1" fmla="*/ 457685 w 619317"/>
              <a:gd name="connsiteY1" fmla="*/ 187437 h 1585827"/>
              <a:gd name="connsiteX2" fmla="*/ 619552 w 619317"/>
              <a:gd name="connsiteY2" fmla="*/ 49029 h 1585827"/>
              <a:gd name="connsiteX3" fmla="*/ 586240 w 619317"/>
              <a:gd name="connsiteY3" fmla="*/ 3519 h 1585827"/>
              <a:gd name="connsiteX4" fmla="*/ 417804 w 619317"/>
              <a:gd name="connsiteY4" fmla="*/ 148026 h 1585827"/>
              <a:gd name="connsiteX5" fmla="*/ 3519 w 619317"/>
              <a:gd name="connsiteY5" fmla="*/ 1147379 h 1585827"/>
              <a:gd name="connsiteX6" fmla="*/ 72019 w 619317"/>
              <a:gd name="connsiteY6" fmla="*/ 1584654 h 1585827"/>
              <a:gd name="connsiteX7" fmla="*/ 125506 w 619317"/>
              <a:gd name="connsiteY7" fmla="*/ 1567295 h 1585827"/>
              <a:gd name="connsiteX8" fmla="*/ 59820 w 619317"/>
              <a:gd name="connsiteY8" fmla="*/ 1147379 h 158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17" h="1585827">
                <a:moveTo>
                  <a:pt x="59820" y="1147379"/>
                </a:moveTo>
                <a:cubicBezTo>
                  <a:pt x="59820" y="784703"/>
                  <a:pt x="201044" y="443609"/>
                  <a:pt x="457685" y="187437"/>
                </a:cubicBezTo>
                <a:cubicBezTo>
                  <a:pt x="508356" y="136766"/>
                  <a:pt x="562781" y="90317"/>
                  <a:pt x="619552" y="49029"/>
                </a:cubicBezTo>
                <a:lnTo>
                  <a:pt x="586240" y="3519"/>
                </a:lnTo>
                <a:cubicBezTo>
                  <a:pt x="527123" y="46683"/>
                  <a:pt x="470353" y="95009"/>
                  <a:pt x="417804" y="148026"/>
                </a:cubicBezTo>
                <a:cubicBezTo>
                  <a:pt x="150841" y="414520"/>
                  <a:pt x="3519" y="769689"/>
                  <a:pt x="3519" y="1147379"/>
                </a:cubicBezTo>
                <a:cubicBezTo>
                  <a:pt x="3519" y="1297985"/>
                  <a:pt x="26978" y="1445308"/>
                  <a:pt x="72019" y="1584654"/>
                </a:cubicBezTo>
                <a:lnTo>
                  <a:pt x="125506" y="1567295"/>
                </a:lnTo>
                <a:cubicBezTo>
                  <a:pt x="82341" y="1433109"/>
                  <a:pt x="59820" y="1291886"/>
                  <a:pt x="59820" y="1147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45" name="任意形状 44"/>
          <p:cNvSpPr/>
          <p:nvPr/>
        </p:nvSpPr>
        <p:spPr>
          <a:xfrm>
            <a:off x="7341551" y="3820604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0" name="任意形状 49"/>
          <p:cNvSpPr/>
          <p:nvPr/>
        </p:nvSpPr>
        <p:spPr>
          <a:xfrm>
            <a:off x="7395038" y="3872682"/>
            <a:ext cx="75069" cy="75069"/>
          </a:xfrm>
          <a:custGeom>
            <a:avLst/>
            <a:gdLst>
              <a:gd name="connsiteX0" fmla="*/ 73896 w 75068"/>
              <a:gd name="connsiteY0" fmla="*/ 26509 h 75068"/>
              <a:gd name="connsiteX1" fmla="*/ 3519 w 75068"/>
              <a:gd name="connsiteY1" fmla="*/ 3519 h 75068"/>
              <a:gd name="connsiteX2" fmla="*/ 19940 w 75068"/>
              <a:gd name="connsiteY2" fmla="*/ 72488 h 7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5068">
                <a:moveTo>
                  <a:pt x="73896" y="26509"/>
                </a:moveTo>
                <a:lnTo>
                  <a:pt x="3519" y="3519"/>
                </a:lnTo>
                <a:lnTo>
                  <a:pt x="19940" y="724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6837652" y="2270903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5 w 168904"/>
              <a:gd name="connsiteY1" fmla="*/ 168670 h 168904"/>
              <a:gd name="connsiteX2" fmla="*/ 3519 w 168904"/>
              <a:gd name="connsiteY2" fmla="*/ 86094 h 168904"/>
              <a:gd name="connsiteX3" fmla="*/ 86095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5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5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2" name="任意形状 51"/>
          <p:cNvSpPr/>
          <p:nvPr/>
        </p:nvSpPr>
        <p:spPr>
          <a:xfrm>
            <a:off x="6881755" y="2312660"/>
            <a:ext cx="75069" cy="70377"/>
          </a:xfrm>
          <a:custGeom>
            <a:avLst/>
            <a:gdLst>
              <a:gd name="connsiteX0" fmla="*/ 46683 w 75068"/>
              <a:gd name="connsiteY0" fmla="*/ 3519 h 70376"/>
              <a:gd name="connsiteX1" fmla="*/ 3519 w 75068"/>
              <a:gd name="connsiteY1" fmla="*/ 63105 h 70376"/>
              <a:gd name="connsiteX2" fmla="*/ 73896 w 75068"/>
              <a:gd name="connsiteY2" fmla="*/ 68735 h 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0376">
                <a:moveTo>
                  <a:pt x="46683" y="3519"/>
                </a:moveTo>
                <a:lnTo>
                  <a:pt x="3519" y="63105"/>
                </a:lnTo>
                <a:lnTo>
                  <a:pt x="73896" y="6873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3" name="任意形状 52"/>
          <p:cNvSpPr/>
          <p:nvPr/>
        </p:nvSpPr>
        <p:spPr>
          <a:xfrm>
            <a:off x="5208661" y="2270903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4" name="任意形状 53"/>
          <p:cNvSpPr/>
          <p:nvPr/>
        </p:nvSpPr>
        <p:spPr>
          <a:xfrm>
            <a:off x="5252764" y="2330489"/>
            <a:ext cx="75069" cy="70377"/>
          </a:xfrm>
          <a:custGeom>
            <a:avLst/>
            <a:gdLst>
              <a:gd name="connsiteX0" fmla="*/ 3519 w 75068"/>
              <a:gd name="connsiteY0" fmla="*/ 9149 h 70376"/>
              <a:gd name="connsiteX1" fmla="*/ 46683 w 75068"/>
              <a:gd name="connsiteY1" fmla="*/ 68735 h 70376"/>
              <a:gd name="connsiteX2" fmla="*/ 73896 w 75068"/>
              <a:gd name="connsiteY2" fmla="*/ 3519 h 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0376">
                <a:moveTo>
                  <a:pt x="3519" y="9149"/>
                </a:moveTo>
                <a:lnTo>
                  <a:pt x="46683" y="68735"/>
                </a:lnTo>
                <a:lnTo>
                  <a:pt x="73896" y="35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55" name="任意形状 54"/>
          <p:cNvSpPr/>
          <p:nvPr/>
        </p:nvSpPr>
        <p:spPr>
          <a:xfrm>
            <a:off x="4704762" y="3820604"/>
            <a:ext cx="168905" cy="168905"/>
          </a:xfrm>
          <a:custGeom>
            <a:avLst/>
            <a:gdLst>
              <a:gd name="connsiteX0" fmla="*/ 168670 w 168904"/>
              <a:gd name="connsiteY0" fmla="*/ 86094 h 168904"/>
              <a:gd name="connsiteX1" fmla="*/ 86094 w 168904"/>
              <a:gd name="connsiteY1" fmla="*/ 168670 h 168904"/>
              <a:gd name="connsiteX2" fmla="*/ 3519 w 168904"/>
              <a:gd name="connsiteY2" fmla="*/ 86094 h 168904"/>
              <a:gd name="connsiteX3" fmla="*/ 86094 w 168904"/>
              <a:gd name="connsiteY3" fmla="*/ 3519 h 168904"/>
              <a:gd name="connsiteX4" fmla="*/ 168670 w 168904"/>
              <a:gd name="connsiteY4" fmla="*/ 86094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4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4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61" name="任意形状 60"/>
          <p:cNvSpPr/>
          <p:nvPr/>
        </p:nvSpPr>
        <p:spPr>
          <a:xfrm>
            <a:off x="4761532" y="3872213"/>
            <a:ext cx="75069" cy="75069"/>
          </a:xfrm>
          <a:custGeom>
            <a:avLst/>
            <a:gdLst>
              <a:gd name="connsiteX0" fmla="*/ 3519 w 75068"/>
              <a:gd name="connsiteY0" fmla="*/ 72488 h 75068"/>
              <a:gd name="connsiteX1" fmla="*/ 73427 w 75068"/>
              <a:gd name="connsiteY1" fmla="*/ 49498 h 75068"/>
              <a:gd name="connsiteX2" fmla="*/ 19940 w 75068"/>
              <a:gd name="connsiteY2" fmla="*/ 3519 h 7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8" h="75068">
                <a:moveTo>
                  <a:pt x="3519" y="72488"/>
                </a:moveTo>
                <a:lnTo>
                  <a:pt x="73427" y="49498"/>
                </a:lnTo>
                <a:lnTo>
                  <a:pt x="19940" y="35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74" name="任意形状 73"/>
          <p:cNvSpPr/>
          <p:nvPr/>
        </p:nvSpPr>
        <p:spPr>
          <a:xfrm>
            <a:off x="6023157" y="4778199"/>
            <a:ext cx="168905" cy="168905"/>
          </a:xfrm>
          <a:custGeom>
            <a:avLst/>
            <a:gdLst>
              <a:gd name="connsiteX0" fmla="*/ 168670 w 168904"/>
              <a:gd name="connsiteY0" fmla="*/ 86095 h 168904"/>
              <a:gd name="connsiteX1" fmla="*/ 86094 w 168904"/>
              <a:gd name="connsiteY1" fmla="*/ 168670 h 168904"/>
              <a:gd name="connsiteX2" fmla="*/ 3519 w 168904"/>
              <a:gd name="connsiteY2" fmla="*/ 86095 h 168904"/>
              <a:gd name="connsiteX3" fmla="*/ 86094 w 168904"/>
              <a:gd name="connsiteY3" fmla="*/ 3519 h 168904"/>
              <a:gd name="connsiteX4" fmla="*/ 168670 w 168904"/>
              <a:gd name="connsiteY4" fmla="*/ 86095 h 16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04" h="168904">
                <a:moveTo>
                  <a:pt x="168670" y="86095"/>
                </a:moveTo>
                <a:cubicBezTo>
                  <a:pt x="168670" y="131700"/>
                  <a:pt x="131700" y="168670"/>
                  <a:pt x="86094" y="168670"/>
                </a:cubicBezTo>
                <a:cubicBezTo>
                  <a:pt x="40489" y="168670"/>
                  <a:pt x="3519" y="131700"/>
                  <a:pt x="3519" y="86095"/>
                </a:cubicBezTo>
                <a:cubicBezTo>
                  <a:pt x="3519" y="40489"/>
                  <a:pt x="40489" y="3519"/>
                  <a:pt x="86094" y="3519"/>
                </a:cubicBezTo>
                <a:cubicBezTo>
                  <a:pt x="131700" y="3519"/>
                  <a:pt x="168670" y="40489"/>
                  <a:pt x="168670" y="860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1" name="任意形状 80"/>
          <p:cNvSpPr/>
          <p:nvPr/>
        </p:nvSpPr>
        <p:spPr>
          <a:xfrm>
            <a:off x="6068667" y="4823710"/>
            <a:ext cx="65685" cy="79761"/>
          </a:xfrm>
          <a:custGeom>
            <a:avLst/>
            <a:gdLst>
              <a:gd name="connsiteX0" fmla="*/ 63574 w 65685"/>
              <a:gd name="connsiteY0" fmla="*/ 77180 h 79760"/>
              <a:gd name="connsiteX1" fmla="*/ 63574 w 65685"/>
              <a:gd name="connsiteY1" fmla="*/ 3519 h 79760"/>
              <a:gd name="connsiteX2" fmla="*/ 3519 w 65685"/>
              <a:gd name="connsiteY2" fmla="*/ 40584 h 7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685" h="79760">
                <a:moveTo>
                  <a:pt x="63574" y="77180"/>
                </a:moveTo>
                <a:lnTo>
                  <a:pt x="63574" y="3519"/>
                </a:lnTo>
                <a:lnTo>
                  <a:pt x="3519" y="4058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2" name="任意形状 81"/>
          <p:cNvSpPr/>
          <p:nvPr/>
        </p:nvSpPr>
        <p:spPr>
          <a:xfrm>
            <a:off x="4457641" y="2215435"/>
            <a:ext cx="117295" cy="544248"/>
          </a:xfrm>
          <a:custGeom>
            <a:avLst/>
            <a:gdLst>
              <a:gd name="connsiteX0" fmla="*/ 6196 w 117294"/>
              <a:gd name="connsiteY0" fmla="*/ 41158 h 544248"/>
              <a:gd name="connsiteX1" fmla="*/ 33409 w 117294"/>
              <a:gd name="connsiteY1" fmla="*/ 106844 h 544248"/>
              <a:gd name="connsiteX2" fmla="*/ 100032 w 117294"/>
              <a:gd name="connsiteY2" fmla="*/ 541773 h 544248"/>
              <a:gd name="connsiteX3" fmla="*/ 117392 w 117294"/>
              <a:gd name="connsiteY3" fmla="*/ 534266 h 544248"/>
              <a:gd name="connsiteX4" fmla="*/ 52176 w 117294"/>
              <a:gd name="connsiteY4" fmla="*/ 112943 h 544248"/>
              <a:gd name="connsiteX5" fmla="*/ 110824 w 117294"/>
              <a:gd name="connsiteY5" fmla="*/ 75408 h 544248"/>
              <a:gd name="connsiteX6" fmla="*/ 75635 w 117294"/>
              <a:gd name="connsiteY6" fmla="*/ 6439 h 544248"/>
              <a:gd name="connsiteX7" fmla="*/ 6196 w 117294"/>
              <a:gd name="connsiteY7" fmla="*/ 41158 h 544248"/>
              <a:gd name="connsiteX8" fmla="*/ 92056 w 117294"/>
              <a:gd name="connsiteY8" fmla="*/ 68840 h 544248"/>
              <a:gd name="connsiteX9" fmla="*/ 47015 w 117294"/>
              <a:gd name="connsiteY9" fmla="*/ 91830 h 544248"/>
              <a:gd name="connsiteX10" fmla="*/ 24025 w 117294"/>
              <a:gd name="connsiteY10" fmla="*/ 46788 h 544248"/>
              <a:gd name="connsiteX11" fmla="*/ 69067 w 117294"/>
              <a:gd name="connsiteY11" fmla="*/ 23799 h 544248"/>
              <a:gd name="connsiteX12" fmla="*/ 92056 w 117294"/>
              <a:gd name="connsiteY12" fmla="*/ 68840 h 54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294" h="544248">
                <a:moveTo>
                  <a:pt x="6196" y="41158"/>
                </a:moveTo>
                <a:cubicBezTo>
                  <a:pt x="-2249" y="66963"/>
                  <a:pt x="9950" y="94645"/>
                  <a:pt x="33409" y="106844"/>
                </a:cubicBezTo>
                <a:cubicBezTo>
                  <a:pt x="16988" y="254635"/>
                  <a:pt x="39977" y="404773"/>
                  <a:pt x="100032" y="541773"/>
                </a:cubicBezTo>
                <a:lnTo>
                  <a:pt x="117392" y="534266"/>
                </a:lnTo>
                <a:cubicBezTo>
                  <a:pt x="59214" y="401488"/>
                  <a:pt x="36693" y="256043"/>
                  <a:pt x="52176" y="112943"/>
                </a:cubicBezTo>
                <a:cubicBezTo>
                  <a:pt x="77512" y="116227"/>
                  <a:pt x="102378" y="100744"/>
                  <a:pt x="110824" y="75408"/>
                </a:cubicBezTo>
                <a:cubicBezTo>
                  <a:pt x="120207" y="46788"/>
                  <a:pt x="104255" y="15823"/>
                  <a:pt x="75635" y="6439"/>
                </a:cubicBezTo>
                <a:cubicBezTo>
                  <a:pt x="46077" y="-3414"/>
                  <a:pt x="15111" y="12538"/>
                  <a:pt x="6196" y="41158"/>
                </a:cubicBezTo>
                <a:close/>
                <a:moveTo>
                  <a:pt x="92056" y="68840"/>
                </a:moveTo>
                <a:cubicBezTo>
                  <a:pt x="85957" y="87607"/>
                  <a:pt x="65782" y="97929"/>
                  <a:pt x="47015" y="91830"/>
                </a:cubicBezTo>
                <a:cubicBezTo>
                  <a:pt x="28248" y="85730"/>
                  <a:pt x="17926" y="65556"/>
                  <a:pt x="24025" y="46788"/>
                </a:cubicBezTo>
                <a:cubicBezTo>
                  <a:pt x="30125" y="28021"/>
                  <a:pt x="50299" y="17699"/>
                  <a:pt x="69067" y="23799"/>
                </a:cubicBezTo>
                <a:cubicBezTo>
                  <a:pt x="87834" y="29898"/>
                  <a:pt x="98156" y="50073"/>
                  <a:pt x="92056" y="688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3" name="任意形状 82"/>
          <p:cNvSpPr/>
          <p:nvPr/>
        </p:nvSpPr>
        <p:spPr>
          <a:xfrm>
            <a:off x="4241681" y="2500801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84" name="任意形状 83"/>
          <p:cNvSpPr/>
          <p:nvPr/>
        </p:nvSpPr>
        <p:spPr>
          <a:xfrm>
            <a:off x="4328949" y="25880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5" name="任意形状 84"/>
          <p:cNvSpPr/>
          <p:nvPr/>
        </p:nvSpPr>
        <p:spPr>
          <a:xfrm>
            <a:off x="4412818" y="4563201"/>
            <a:ext cx="530173" cy="173596"/>
          </a:xfrm>
          <a:custGeom>
            <a:avLst/>
            <a:gdLst>
              <a:gd name="connsiteX0" fmla="*/ 26153 w 530173"/>
              <a:gd name="connsiteY0" fmla="*/ 102160 h 173596"/>
              <a:gd name="connsiteX1" fmla="*/ 96999 w 530173"/>
              <a:gd name="connsiteY1" fmla="*/ 96530 h 173596"/>
              <a:gd name="connsiteX2" fmla="*/ 530991 w 530173"/>
              <a:gd name="connsiteY2" fmla="*/ 167846 h 173596"/>
              <a:gd name="connsiteX3" fmla="*/ 529114 w 530173"/>
              <a:gd name="connsiteY3" fmla="*/ 149078 h 173596"/>
              <a:gd name="connsiteX4" fmla="*/ 107791 w 530173"/>
              <a:gd name="connsiteY4" fmla="*/ 81047 h 173596"/>
              <a:gd name="connsiteX5" fmla="*/ 90431 w 530173"/>
              <a:gd name="connsiteY5" fmla="*/ 13955 h 173596"/>
              <a:gd name="connsiteX6" fmla="*/ 13955 w 530173"/>
              <a:gd name="connsiteY6" fmla="*/ 26153 h 173596"/>
              <a:gd name="connsiteX7" fmla="*/ 26153 w 530173"/>
              <a:gd name="connsiteY7" fmla="*/ 102160 h 173596"/>
              <a:gd name="connsiteX8" fmla="*/ 79171 w 530173"/>
              <a:gd name="connsiteY8" fmla="*/ 28968 h 173596"/>
              <a:gd name="connsiteX9" fmla="*/ 87147 w 530173"/>
              <a:gd name="connsiteY9" fmla="*/ 79170 h 173596"/>
              <a:gd name="connsiteX10" fmla="*/ 36944 w 530173"/>
              <a:gd name="connsiteY10" fmla="*/ 87147 h 173596"/>
              <a:gd name="connsiteX11" fmla="*/ 28968 w 530173"/>
              <a:gd name="connsiteY11" fmla="*/ 36944 h 173596"/>
              <a:gd name="connsiteX12" fmla="*/ 79171 w 530173"/>
              <a:gd name="connsiteY12" fmla="*/ 28968 h 17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0173" h="173596">
                <a:moveTo>
                  <a:pt x="26153" y="102160"/>
                </a:moveTo>
                <a:cubicBezTo>
                  <a:pt x="48205" y="118113"/>
                  <a:pt x="78232" y="115297"/>
                  <a:pt x="96999" y="96530"/>
                </a:cubicBezTo>
                <a:cubicBezTo>
                  <a:pt x="232592" y="157524"/>
                  <a:pt x="382261" y="182390"/>
                  <a:pt x="530991" y="167846"/>
                </a:cubicBezTo>
                <a:lnTo>
                  <a:pt x="529114" y="149078"/>
                </a:lnTo>
                <a:cubicBezTo>
                  <a:pt x="385076" y="163623"/>
                  <a:pt x="239630" y="139695"/>
                  <a:pt x="107791" y="81047"/>
                </a:cubicBezTo>
                <a:cubicBezTo>
                  <a:pt x="118582" y="58057"/>
                  <a:pt x="112013" y="29438"/>
                  <a:pt x="90431" y="13955"/>
                </a:cubicBezTo>
                <a:cubicBezTo>
                  <a:pt x="66034" y="-3874"/>
                  <a:pt x="31783" y="1756"/>
                  <a:pt x="13955" y="26153"/>
                </a:cubicBezTo>
                <a:cubicBezTo>
                  <a:pt x="-3874" y="50551"/>
                  <a:pt x="1756" y="84801"/>
                  <a:pt x="26153" y="102160"/>
                </a:cubicBezTo>
                <a:close/>
                <a:moveTo>
                  <a:pt x="79171" y="28968"/>
                </a:moveTo>
                <a:cubicBezTo>
                  <a:pt x="95123" y="40698"/>
                  <a:pt x="98876" y="63219"/>
                  <a:pt x="87147" y="79170"/>
                </a:cubicBezTo>
                <a:cubicBezTo>
                  <a:pt x="75417" y="95123"/>
                  <a:pt x="52897" y="98876"/>
                  <a:pt x="36944" y="87147"/>
                </a:cubicBezTo>
                <a:cubicBezTo>
                  <a:pt x="20992" y="75417"/>
                  <a:pt x="17239" y="52897"/>
                  <a:pt x="28968" y="36944"/>
                </a:cubicBezTo>
                <a:cubicBezTo>
                  <a:pt x="40698" y="20992"/>
                  <a:pt x="63218" y="17708"/>
                  <a:pt x="79171" y="2896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6" name="任意形状 85"/>
          <p:cNvSpPr/>
          <p:nvPr/>
        </p:nvSpPr>
        <p:spPr>
          <a:xfrm>
            <a:off x="4745580" y="4050502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87" name="任意形状 86"/>
          <p:cNvSpPr/>
          <p:nvPr/>
        </p:nvSpPr>
        <p:spPr>
          <a:xfrm>
            <a:off x="4832848" y="41377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7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88" name="任意形状 87"/>
          <p:cNvSpPr/>
          <p:nvPr/>
        </p:nvSpPr>
        <p:spPr>
          <a:xfrm>
            <a:off x="6631772" y="4966340"/>
            <a:ext cx="309659" cy="478563"/>
          </a:xfrm>
          <a:custGeom>
            <a:avLst/>
            <a:gdLst>
              <a:gd name="connsiteX0" fmla="*/ 90228 w 309658"/>
              <a:gd name="connsiteY0" fmla="*/ 467537 h 478563"/>
              <a:gd name="connsiteX1" fmla="*/ 106649 w 309658"/>
              <a:gd name="connsiteY1" fmla="*/ 398568 h 478563"/>
              <a:gd name="connsiteX2" fmla="*/ 308396 w 309658"/>
              <a:gd name="connsiteY2" fmla="*/ 7741 h 478563"/>
              <a:gd name="connsiteX3" fmla="*/ 290098 w 309658"/>
              <a:gd name="connsiteY3" fmla="*/ 3519 h 478563"/>
              <a:gd name="connsiteX4" fmla="*/ 95389 w 309658"/>
              <a:gd name="connsiteY4" fmla="*/ 383085 h 478563"/>
              <a:gd name="connsiteX5" fmla="*/ 25950 w 309658"/>
              <a:gd name="connsiteY5" fmla="*/ 378863 h 478563"/>
              <a:gd name="connsiteX6" fmla="*/ 13751 w 309658"/>
              <a:gd name="connsiteY6" fmla="*/ 455339 h 478563"/>
              <a:gd name="connsiteX7" fmla="*/ 90228 w 309658"/>
              <a:gd name="connsiteY7" fmla="*/ 467537 h 478563"/>
              <a:gd name="connsiteX8" fmla="*/ 37210 w 309658"/>
              <a:gd name="connsiteY8" fmla="*/ 394345 h 478563"/>
              <a:gd name="connsiteX9" fmla="*/ 87413 w 309658"/>
              <a:gd name="connsiteY9" fmla="*/ 402322 h 478563"/>
              <a:gd name="connsiteX10" fmla="*/ 79436 w 309658"/>
              <a:gd name="connsiteY10" fmla="*/ 452524 h 478563"/>
              <a:gd name="connsiteX11" fmla="*/ 29234 w 309658"/>
              <a:gd name="connsiteY11" fmla="*/ 444548 h 478563"/>
              <a:gd name="connsiteX12" fmla="*/ 37210 w 309658"/>
              <a:gd name="connsiteY12" fmla="*/ 394345 h 47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658" h="478563">
                <a:moveTo>
                  <a:pt x="90228" y="467537"/>
                </a:moveTo>
                <a:cubicBezTo>
                  <a:pt x="112279" y="451585"/>
                  <a:pt x="118848" y="422027"/>
                  <a:pt x="106649" y="398568"/>
                </a:cubicBezTo>
                <a:cubicBezTo>
                  <a:pt x="206584" y="288780"/>
                  <a:pt x="276492" y="153656"/>
                  <a:pt x="308396" y="7741"/>
                </a:cubicBezTo>
                <a:lnTo>
                  <a:pt x="290098" y="3519"/>
                </a:lnTo>
                <a:cubicBezTo>
                  <a:pt x="259132" y="145211"/>
                  <a:pt x="191571" y="276112"/>
                  <a:pt x="95389" y="383085"/>
                </a:cubicBezTo>
                <a:cubicBezTo>
                  <a:pt x="76622" y="365725"/>
                  <a:pt x="47532" y="363379"/>
                  <a:pt x="25950" y="378863"/>
                </a:cubicBezTo>
                <a:cubicBezTo>
                  <a:pt x="1553" y="396691"/>
                  <a:pt x="-3608" y="430941"/>
                  <a:pt x="13751" y="455339"/>
                </a:cubicBezTo>
                <a:cubicBezTo>
                  <a:pt x="32049" y="479736"/>
                  <a:pt x="66299" y="485366"/>
                  <a:pt x="90228" y="467537"/>
                </a:cubicBezTo>
                <a:close/>
                <a:moveTo>
                  <a:pt x="37210" y="394345"/>
                </a:moveTo>
                <a:cubicBezTo>
                  <a:pt x="53163" y="382616"/>
                  <a:pt x="75683" y="386369"/>
                  <a:pt x="87413" y="402322"/>
                </a:cubicBezTo>
                <a:cubicBezTo>
                  <a:pt x="99142" y="418274"/>
                  <a:pt x="95389" y="440794"/>
                  <a:pt x="79436" y="452524"/>
                </a:cubicBezTo>
                <a:cubicBezTo>
                  <a:pt x="63485" y="464253"/>
                  <a:pt x="40964" y="460500"/>
                  <a:pt x="29234" y="444548"/>
                </a:cubicBezTo>
                <a:cubicBezTo>
                  <a:pt x="17505" y="428596"/>
                  <a:pt x="21258" y="406075"/>
                  <a:pt x="37210" y="3943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89" name="任意形状 88"/>
          <p:cNvSpPr/>
          <p:nvPr/>
        </p:nvSpPr>
        <p:spPr>
          <a:xfrm>
            <a:off x="6374572" y="4050502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8" y="1094831"/>
                  <a:pt x="3519" y="850532"/>
                  <a:pt x="3519" y="549175"/>
                </a:cubicBezTo>
                <a:cubicBezTo>
                  <a:pt x="3519" y="247817"/>
                  <a:pt x="247818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0" name="任意形状 89"/>
          <p:cNvSpPr/>
          <p:nvPr/>
        </p:nvSpPr>
        <p:spPr>
          <a:xfrm>
            <a:off x="6461840" y="41377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8" y="920296"/>
                  <a:pt x="461907" y="920296"/>
                </a:cubicBezTo>
                <a:cubicBezTo>
                  <a:pt x="208746" y="920296"/>
                  <a:pt x="3519" y="715069"/>
                  <a:pt x="3519" y="461907"/>
                </a:cubicBezTo>
                <a:cubicBezTo>
                  <a:pt x="3519" y="208747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91" name="任意形状 90"/>
          <p:cNvSpPr/>
          <p:nvPr/>
        </p:nvSpPr>
        <p:spPr>
          <a:xfrm>
            <a:off x="7776012" y="3146392"/>
            <a:ext cx="384727" cy="426953"/>
          </a:xfrm>
          <a:custGeom>
            <a:avLst/>
            <a:gdLst>
              <a:gd name="connsiteX0" fmla="*/ 382616 w 384727"/>
              <a:gd name="connsiteY0" fmla="*/ 353058 h 426953"/>
              <a:gd name="connsiteX1" fmla="*/ 322092 w 384727"/>
              <a:gd name="connsiteY1" fmla="*/ 315992 h 426953"/>
              <a:gd name="connsiteX2" fmla="*/ 12902 w 384727"/>
              <a:gd name="connsiteY2" fmla="*/ 3519 h 426953"/>
              <a:gd name="connsiteX3" fmla="*/ 3519 w 384727"/>
              <a:gd name="connsiteY3" fmla="*/ 19940 h 426953"/>
              <a:gd name="connsiteX4" fmla="*/ 304263 w 384727"/>
              <a:gd name="connsiteY4" fmla="*/ 322561 h 426953"/>
              <a:gd name="connsiteX5" fmla="*/ 278927 w 384727"/>
              <a:gd name="connsiteY5" fmla="*/ 387308 h 426953"/>
              <a:gd name="connsiteX6" fmla="*/ 347897 w 384727"/>
              <a:gd name="connsiteY6" fmla="*/ 422496 h 426953"/>
              <a:gd name="connsiteX7" fmla="*/ 382616 w 384727"/>
              <a:gd name="connsiteY7" fmla="*/ 353058 h 426953"/>
              <a:gd name="connsiteX8" fmla="*/ 296756 w 384727"/>
              <a:gd name="connsiteY8" fmla="*/ 381208 h 426953"/>
              <a:gd name="connsiteX9" fmla="*/ 319746 w 384727"/>
              <a:gd name="connsiteY9" fmla="*/ 336167 h 426953"/>
              <a:gd name="connsiteX10" fmla="*/ 364787 w 384727"/>
              <a:gd name="connsiteY10" fmla="*/ 359157 h 426953"/>
              <a:gd name="connsiteX11" fmla="*/ 341797 w 384727"/>
              <a:gd name="connsiteY11" fmla="*/ 404198 h 426953"/>
              <a:gd name="connsiteX12" fmla="*/ 296756 w 384727"/>
              <a:gd name="connsiteY12" fmla="*/ 381208 h 42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4727" h="426953">
                <a:moveTo>
                  <a:pt x="382616" y="353058"/>
                </a:moveTo>
                <a:cubicBezTo>
                  <a:pt x="374171" y="327253"/>
                  <a:pt x="348366" y="311770"/>
                  <a:pt x="322092" y="315992"/>
                </a:cubicBezTo>
                <a:cubicBezTo>
                  <a:pt x="248431" y="186968"/>
                  <a:pt x="141927" y="79057"/>
                  <a:pt x="12902" y="3519"/>
                </a:cubicBezTo>
                <a:lnTo>
                  <a:pt x="3519" y="19940"/>
                </a:lnTo>
                <a:cubicBezTo>
                  <a:pt x="128790" y="93132"/>
                  <a:pt x="232478" y="197759"/>
                  <a:pt x="304263" y="322561"/>
                </a:cubicBezTo>
                <a:cubicBezTo>
                  <a:pt x="281742" y="334760"/>
                  <a:pt x="270482" y="361972"/>
                  <a:pt x="278927" y="387308"/>
                </a:cubicBezTo>
                <a:cubicBezTo>
                  <a:pt x="288311" y="415928"/>
                  <a:pt x="319277" y="431880"/>
                  <a:pt x="347897" y="422496"/>
                </a:cubicBezTo>
                <a:cubicBezTo>
                  <a:pt x="376517" y="412644"/>
                  <a:pt x="392000" y="381678"/>
                  <a:pt x="382616" y="353058"/>
                </a:cubicBezTo>
                <a:close/>
                <a:moveTo>
                  <a:pt x="296756" y="381208"/>
                </a:moveTo>
                <a:cubicBezTo>
                  <a:pt x="290657" y="362441"/>
                  <a:pt x="300979" y="342267"/>
                  <a:pt x="319746" y="336167"/>
                </a:cubicBezTo>
                <a:cubicBezTo>
                  <a:pt x="338513" y="330068"/>
                  <a:pt x="358688" y="340390"/>
                  <a:pt x="364787" y="359157"/>
                </a:cubicBezTo>
                <a:cubicBezTo>
                  <a:pt x="370887" y="377924"/>
                  <a:pt x="360564" y="398099"/>
                  <a:pt x="341797" y="404198"/>
                </a:cubicBezTo>
                <a:cubicBezTo>
                  <a:pt x="323030" y="410298"/>
                  <a:pt x="302855" y="399976"/>
                  <a:pt x="296756" y="3812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92" name="任意形状 91"/>
          <p:cNvSpPr/>
          <p:nvPr/>
        </p:nvSpPr>
        <p:spPr>
          <a:xfrm>
            <a:off x="6878471" y="2500801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3" name="任意形状 92"/>
          <p:cNvSpPr/>
          <p:nvPr/>
        </p:nvSpPr>
        <p:spPr>
          <a:xfrm>
            <a:off x="6965738" y="2588069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9" y="920296"/>
                  <a:pt x="461907" y="920296"/>
                </a:cubicBezTo>
                <a:cubicBezTo>
                  <a:pt x="208747" y="920296"/>
                  <a:pt x="3519" y="715069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94" name="任意形状 93"/>
          <p:cNvSpPr/>
          <p:nvPr/>
        </p:nvSpPr>
        <p:spPr>
          <a:xfrm>
            <a:off x="6312640" y="1532414"/>
            <a:ext cx="506714" cy="262741"/>
          </a:xfrm>
          <a:custGeom>
            <a:avLst/>
            <a:gdLst>
              <a:gd name="connsiteX0" fmla="*/ 450178 w 506714"/>
              <a:gd name="connsiteY0" fmla="*/ 3519 h 262740"/>
              <a:gd name="connsiteX1" fmla="*/ 396222 w 506714"/>
              <a:gd name="connsiteY1" fmla="*/ 49498 h 262740"/>
              <a:gd name="connsiteX2" fmla="*/ 3519 w 506714"/>
              <a:gd name="connsiteY2" fmla="*/ 247023 h 262740"/>
              <a:gd name="connsiteX3" fmla="*/ 16187 w 506714"/>
              <a:gd name="connsiteY3" fmla="*/ 261098 h 262740"/>
              <a:gd name="connsiteX4" fmla="*/ 396692 w 506714"/>
              <a:gd name="connsiteY4" fmla="*/ 68735 h 262740"/>
              <a:gd name="connsiteX5" fmla="*/ 450178 w 506714"/>
              <a:gd name="connsiteY5" fmla="*/ 112838 h 262740"/>
              <a:gd name="connsiteX6" fmla="*/ 504603 w 506714"/>
              <a:gd name="connsiteY6" fmla="*/ 58413 h 262740"/>
              <a:gd name="connsiteX7" fmla="*/ 450178 w 506714"/>
              <a:gd name="connsiteY7" fmla="*/ 3519 h 262740"/>
              <a:gd name="connsiteX8" fmla="*/ 450178 w 506714"/>
              <a:gd name="connsiteY8" fmla="*/ 94071 h 262740"/>
              <a:gd name="connsiteX9" fmla="*/ 414520 w 506714"/>
              <a:gd name="connsiteY9" fmla="*/ 58413 h 262740"/>
              <a:gd name="connsiteX10" fmla="*/ 450178 w 506714"/>
              <a:gd name="connsiteY10" fmla="*/ 22755 h 262740"/>
              <a:gd name="connsiteX11" fmla="*/ 485836 w 506714"/>
              <a:gd name="connsiteY11" fmla="*/ 58413 h 262740"/>
              <a:gd name="connsiteX12" fmla="*/ 450178 w 506714"/>
              <a:gd name="connsiteY12" fmla="*/ 94071 h 26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714" h="262740">
                <a:moveTo>
                  <a:pt x="450178" y="3519"/>
                </a:moveTo>
                <a:cubicBezTo>
                  <a:pt x="422966" y="3519"/>
                  <a:pt x="400445" y="23694"/>
                  <a:pt x="396222" y="49498"/>
                </a:cubicBezTo>
                <a:cubicBezTo>
                  <a:pt x="250777" y="79526"/>
                  <a:pt x="115184" y="147557"/>
                  <a:pt x="3519" y="247023"/>
                </a:cubicBezTo>
                <a:lnTo>
                  <a:pt x="16187" y="261098"/>
                </a:lnTo>
                <a:cubicBezTo>
                  <a:pt x="124567" y="164917"/>
                  <a:pt x="255938" y="98293"/>
                  <a:pt x="396692" y="68735"/>
                </a:cubicBezTo>
                <a:cubicBezTo>
                  <a:pt x="401383" y="94071"/>
                  <a:pt x="423904" y="112838"/>
                  <a:pt x="450178" y="112838"/>
                </a:cubicBezTo>
                <a:cubicBezTo>
                  <a:pt x="480206" y="112838"/>
                  <a:pt x="504603" y="88440"/>
                  <a:pt x="504603" y="58413"/>
                </a:cubicBezTo>
                <a:cubicBezTo>
                  <a:pt x="504603" y="28385"/>
                  <a:pt x="480206" y="3519"/>
                  <a:pt x="450178" y="3519"/>
                </a:cubicBezTo>
                <a:close/>
                <a:moveTo>
                  <a:pt x="450178" y="94071"/>
                </a:moveTo>
                <a:cubicBezTo>
                  <a:pt x="430472" y="94071"/>
                  <a:pt x="414520" y="78118"/>
                  <a:pt x="414520" y="58413"/>
                </a:cubicBezTo>
                <a:cubicBezTo>
                  <a:pt x="414520" y="38707"/>
                  <a:pt x="430472" y="22755"/>
                  <a:pt x="450178" y="22755"/>
                </a:cubicBezTo>
                <a:cubicBezTo>
                  <a:pt x="469884" y="22755"/>
                  <a:pt x="485836" y="38707"/>
                  <a:pt x="485836" y="58413"/>
                </a:cubicBezTo>
                <a:cubicBezTo>
                  <a:pt x="485836" y="78118"/>
                  <a:pt x="469884" y="94071"/>
                  <a:pt x="450178" y="940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95" name="任意形状 94"/>
          <p:cNvSpPr/>
          <p:nvPr/>
        </p:nvSpPr>
        <p:spPr>
          <a:xfrm>
            <a:off x="5560076" y="1543205"/>
            <a:ext cx="1097880" cy="1097880"/>
          </a:xfrm>
          <a:custGeom>
            <a:avLst/>
            <a:gdLst>
              <a:gd name="connsiteX0" fmla="*/ 1094831 w 1097880"/>
              <a:gd name="connsiteY0" fmla="*/ 549175 h 1097880"/>
              <a:gd name="connsiteX1" fmla="*/ 549175 w 1097880"/>
              <a:gd name="connsiteY1" fmla="*/ 1094831 h 1097880"/>
              <a:gd name="connsiteX2" fmla="*/ 3519 w 1097880"/>
              <a:gd name="connsiteY2" fmla="*/ 549175 h 1097880"/>
              <a:gd name="connsiteX3" fmla="*/ 549175 w 1097880"/>
              <a:gd name="connsiteY3" fmla="*/ 3519 h 1097880"/>
              <a:gd name="connsiteX4" fmla="*/ 1094831 w 1097880"/>
              <a:gd name="connsiteY4" fmla="*/ 549175 h 10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880" h="1097880">
                <a:moveTo>
                  <a:pt x="1094831" y="549175"/>
                </a:moveTo>
                <a:cubicBezTo>
                  <a:pt x="1094831" y="850532"/>
                  <a:pt x="850532" y="1094831"/>
                  <a:pt x="549175" y="1094831"/>
                </a:cubicBezTo>
                <a:cubicBezTo>
                  <a:pt x="247817" y="1094831"/>
                  <a:pt x="3519" y="850532"/>
                  <a:pt x="3519" y="549175"/>
                </a:cubicBezTo>
                <a:cubicBezTo>
                  <a:pt x="3519" y="247817"/>
                  <a:pt x="247817" y="3519"/>
                  <a:pt x="549175" y="3519"/>
                </a:cubicBezTo>
                <a:cubicBezTo>
                  <a:pt x="850532" y="3519"/>
                  <a:pt x="1094831" y="247817"/>
                  <a:pt x="1094831" y="549175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4200"/>
            <a:endParaRPr lang="zh-CN" altLang="en-US" sz="3500" cap="all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6" name="任意形状 95"/>
          <p:cNvSpPr/>
          <p:nvPr/>
        </p:nvSpPr>
        <p:spPr>
          <a:xfrm>
            <a:off x="5647344" y="1630473"/>
            <a:ext cx="919592" cy="919592"/>
          </a:xfrm>
          <a:custGeom>
            <a:avLst/>
            <a:gdLst>
              <a:gd name="connsiteX0" fmla="*/ 920296 w 919592"/>
              <a:gd name="connsiteY0" fmla="*/ 461907 h 919592"/>
              <a:gd name="connsiteX1" fmla="*/ 461907 w 919592"/>
              <a:gd name="connsiteY1" fmla="*/ 920296 h 919592"/>
              <a:gd name="connsiteX2" fmla="*/ 3519 w 919592"/>
              <a:gd name="connsiteY2" fmla="*/ 461907 h 919592"/>
              <a:gd name="connsiteX3" fmla="*/ 461907 w 919592"/>
              <a:gd name="connsiteY3" fmla="*/ 3519 h 919592"/>
              <a:gd name="connsiteX4" fmla="*/ 920296 w 919592"/>
              <a:gd name="connsiteY4" fmla="*/ 461907 h 91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2" h="919592">
                <a:moveTo>
                  <a:pt x="920296" y="461907"/>
                </a:moveTo>
                <a:cubicBezTo>
                  <a:pt x="920296" y="715068"/>
                  <a:pt x="715069" y="920296"/>
                  <a:pt x="461907" y="920296"/>
                </a:cubicBezTo>
                <a:cubicBezTo>
                  <a:pt x="208747" y="920296"/>
                  <a:pt x="3519" y="715068"/>
                  <a:pt x="3519" y="461907"/>
                </a:cubicBezTo>
                <a:cubicBezTo>
                  <a:pt x="3519" y="208746"/>
                  <a:pt x="208746" y="3519"/>
                  <a:pt x="461907" y="3519"/>
                </a:cubicBezTo>
                <a:cubicBezTo>
                  <a:pt x="715068" y="3519"/>
                  <a:pt x="920296" y="208746"/>
                  <a:pt x="920296" y="46190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584200"/>
            <a:endParaRPr lang="zh-CN" altLang="en-US">
              <a:solidFill>
                <a:schemeClr val="bg1"/>
              </a:solidFill>
              <a:cs typeface="Inter" panose="0200050300000002000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7152872" y="1301490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DATA COLLECTION</a:t>
            </a:r>
            <a:endParaRPr kumimoji="1" lang="en-US" altLang="zh-CN" dirty="0">
              <a:solidFill>
                <a:schemeClr val="accent1"/>
              </a:solidFill>
              <a:latin typeface="Montserrat Medium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413627" y="3404171"/>
            <a:ext cx="252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DATA CLEANING </a:t>
            </a:r>
            <a:endParaRPr kumimoji="1" lang="en-US" altLang="zh-CN" dirty="0" smtClean="0">
              <a:solidFill>
                <a:schemeClr val="accent1"/>
              </a:solidFill>
              <a:latin typeface="Montserrat Medium" pitchFamily="2" charset="0"/>
              <a:ea typeface="+mj-ea"/>
              <a:cs typeface="Inter" panose="02000503000000020004" charset="0"/>
            </a:endParaRPr>
          </a:p>
          <a:p>
            <a:pPr algn="l"/>
            <a:r>
              <a:rPr kumimoji="1" lang="en-US" altLang="zh-CN" dirty="0" smtClean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&amp; </a:t>
            </a:r>
            <a:r>
              <a:rPr kumimoji="1" lang="en-US" altLang="zh-CN" dirty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PREPROCESSING</a:t>
            </a:r>
            <a:r>
              <a:rPr kumimoji="1" lang="zh-CN" altLang="en-US" dirty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 </a:t>
            </a:r>
            <a:endParaRPr kumimoji="1" lang="zh-CN" altLang="en-US" dirty="0">
              <a:solidFill>
                <a:schemeClr val="accent1"/>
              </a:solidFill>
              <a:latin typeface="Montserrat Medium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8110829" y="3615939"/>
            <a:ext cx="328238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>
              <a:lnSpc>
                <a:spcPct val="120000"/>
              </a:lnSpc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6691585" y="5515385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FEATURE </a:t>
            </a:r>
            <a:endParaRPr kumimoji="1" lang="en-US" altLang="zh-CN" dirty="0" smtClean="0">
              <a:solidFill>
                <a:schemeClr val="accent1"/>
              </a:solidFill>
              <a:latin typeface="Montserrat Medium" pitchFamily="2" charset="0"/>
              <a:ea typeface="+mj-ea"/>
              <a:cs typeface="Inter" panose="02000503000000020004" charset="0"/>
            </a:endParaRPr>
          </a:p>
          <a:p>
            <a:pPr algn="l"/>
            <a:r>
              <a:rPr kumimoji="1" lang="en-US" altLang="zh-CN" dirty="0" smtClean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ENGENEERING</a:t>
            </a:r>
            <a:r>
              <a:rPr kumimoji="1" lang="zh-CN" altLang="en-US" dirty="0" smtClean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 </a:t>
            </a:r>
            <a:endParaRPr kumimoji="1" lang="zh-CN" altLang="en-US" dirty="0">
              <a:solidFill>
                <a:schemeClr val="accent1"/>
              </a:solidFill>
              <a:latin typeface="Montserrat Medium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297468" y="4303361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MODEL </a:t>
            </a:r>
            <a:endParaRPr kumimoji="1" lang="en-US" altLang="zh-CN" dirty="0" smtClean="0">
              <a:solidFill>
                <a:schemeClr val="accent1"/>
              </a:solidFill>
              <a:latin typeface="Montserrat Medium" pitchFamily="2" charset="0"/>
              <a:ea typeface="+mj-ea"/>
              <a:cs typeface="Inter" panose="02000503000000020004" charset="0"/>
            </a:endParaRPr>
          </a:p>
          <a:p>
            <a:pPr algn="r"/>
            <a:r>
              <a:rPr kumimoji="1" lang="en-US" altLang="zh-CN" dirty="0" smtClean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SELECTION</a:t>
            </a:r>
            <a:r>
              <a:rPr kumimoji="1" lang="zh-CN" altLang="en-US" dirty="0" smtClean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 </a:t>
            </a:r>
            <a:endParaRPr kumimoji="1" lang="zh-CN" altLang="en-US" dirty="0">
              <a:solidFill>
                <a:schemeClr val="accent1"/>
              </a:solidFill>
              <a:latin typeface="Montserrat Medium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187122" y="4709652"/>
            <a:ext cx="328238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.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094806" y="1701677"/>
            <a:ext cx="215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TRAINING DATA </a:t>
            </a:r>
            <a:endParaRPr kumimoji="1" lang="en-US" altLang="zh-CN" dirty="0">
              <a:solidFill>
                <a:schemeClr val="accent1"/>
              </a:solidFill>
              <a:latin typeface="Montserrat Medium" pitchFamily="2" charset="0"/>
              <a:ea typeface="+mj-ea"/>
              <a:cs typeface="Inter" panose="02000503000000020004" charset="0"/>
            </a:endParaRPr>
          </a:p>
          <a:p>
            <a:pPr algn="ctr"/>
            <a:r>
              <a:rPr kumimoji="1" lang="en-US" altLang="zh-CN" dirty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&amp; </a:t>
            </a:r>
            <a:r>
              <a:rPr kumimoji="1" lang="en-US" altLang="zh-CN" dirty="0" smtClean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TESTING </a:t>
            </a:r>
            <a:r>
              <a:rPr kumimoji="1" lang="en-US" altLang="zh-CN" dirty="0">
                <a:solidFill>
                  <a:schemeClr val="accent1"/>
                </a:solidFill>
                <a:latin typeface="Montserrat Medium" pitchFamily="2" charset="0"/>
                <a:ea typeface="+mj-ea"/>
                <a:cs typeface="Inter" panose="02000503000000020004" charset="0"/>
              </a:rPr>
              <a:t>DATA</a:t>
            </a:r>
            <a:endParaRPr kumimoji="1" lang="en-US" altLang="zh-CN" dirty="0">
              <a:solidFill>
                <a:schemeClr val="accent1"/>
              </a:solidFill>
              <a:latin typeface="Montserrat Medium" pitchFamily="2" charset="0"/>
              <a:ea typeface="+mj-ea"/>
              <a:cs typeface="Inter" panose="02000503000000020004" charset="0"/>
            </a:endParaRPr>
          </a:p>
        </p:txBody>
      </p:sp>
      <p:grpSp>
        <p:nvGrpSpPr>
          <p:cNvPr id="2" name="图形 98"/>
          <p:cNvGrpSpPr/>
          <p:nvPr/>
        </p:nvGrpSpPr>
        <p:grpSpPr>
          <a:xfrm>
            <a:off x="5891140" y="1874269"/>
            <a:ext cx="432000" cy="432000"/>
            <a:chOff x="5891140" y="2102868"/>
            <a:chExt cx="432000" cy="432000"/>
          </a:xfrm>
        </p:grpSpPr>
        <p:sp>
          <p:nvSpPr>
            <p:cNvPr id="3" name="任意多边形: 形状 2"/>
            <p:cNvSpPr/>
            <p:nvPr/>
          </p:nvSpPr>
          <p:spPr>
            <a:xfrm>
              <a:off x="5886436" y="2097640"/>
              <a:ext cx="438750" cy="438750"/>
            </a:xfrm>
            <a:custGeom>
              <a:avLst/>
              <a:gdLst>
                <a:gd name="connsiteX0" fmla="*/ 414245 w 438750"/>
                <a:gd name="connsiteY0" fmla="*/ 135303 h 438750"/>
                <a:gd name="connsiteX1" fmla="*/ 433753 w 438750"/>
                <a:gd name="connsiteY1" fmla="*/ 62223 h 438750"/>
                <a:gd name="connsiteX2" fmla="*/ 430721 w 438750"/>
                <a:gd name="connsiteY2" fmla="*/ 50944 h 438750"/>
                <a:gd name="connsiteX3" fmla="*/ 386826 w 438750"/>
                <a:gd name="connsiteY3" fmla="*/ 94839 h 438750"/>
                <a:gd name="connsiteX4" fmla="*/ 355759 w 438750"/>
                <a:gd name="connsiteY4" fmla="*/ 86972 h 438750"/>
                <a:gd name="connsiteX5" fmla="*/ 347895 w 438750"/>
                <a:gd name="connsiteY5" fmla="*/ 55908 h 438750"/>
                <a:gd name="connsiteX6" fmla="*/ 391790 w 438750"/>
                <a:gd name="connsiteY6" fmla="*/ 12017 h 438750"/>
                <a:gd name="connsiteX7" fmla="*/ 380511 w 438750"/>
                <a:gd name="connsiteY7" fmla="*/ 8981 h 438750"/>
                <a:gd name="connsiteX8" fmla="*/ 287920 w 438750"/>
                <a:gd name="connsiteY8" fmla="*/ 62211 h 438750"/>
                <a:gd name="connsiteX9" fmla="*/ 288625 w 438750"/>
                <a:gd name="connsiteY9" fmla="*/ 104018 h 438750"/>
                <a:gd name="connsiteX10" fmla="*/ 233241 w 438750"/>
                <a:gd name="connsiteY10" fmla="*/ 159403 h 438750"/>
                <a:gd name="connsiteX11" fmla="*/ 233272 w 438750"/>
                <a:gd name="connsiteY11" fmla="*/ 159434 h 438750"/>
                <a:gd name="connsiteX12" fmla="*/ 210705 w 438750"/>
                <a:gd name="connsiteY12" fmla="*/ 182001 h 438750"/>
                <a:gd name="connsiteX13" fmla="*/ 48149 w 438750"/>
                <a:gd name="connsiteY13" fmla="*/ 18467 h 438750"/>
                <a:gd name="connsiteX14" fmla="*/ 18368 w 438750"/>
                <a:gd name="connsiteY14" fmla="*/ 5062 h 438750"/>
                <a:gd name="connsiteX15" fmla="*/ 5062 w 438750"/>
                <a:gd name="connsiteY15" fmla="*/ 18371 h 438750"/>
                <a:gd name="connsiteX16" fmla="*/ 18440 w 438750"/>
                <a:gd name="connsiteY16" fmla="*/ 48143 h 438750"/>
                <a:gd name="connsiteX17" fmla="*/ 181011 w 438750"/>
                <a:gd name="connsiteY17" fmla="*/ 211695 h 438750"/>
                <a:gd name="connsiteX18" fmla="*/ 158445 w 438750"/>
                <a:gd name="connsiteY18" fmla="*/ 234261 h 438750"/>
                <a:gd name="connsiteX19" fmla="*/ 158414 w 438750"/>
                <a:gd name="connsiteY19" fmla="*/ 234229 h 438750"/>
                <a:gd name="connsiteX20" fmla="*/ 103006 w 438750"/>
                <a:gd name="connsiteY20" fmla="*/ 289637 h 438750"/>
                <a:gd name="connsiteX21" fmla="*/ 8674 w 438750"/>
                <a:gd name="connsiteY21" fmla="*/ 339710 h 438750"/>
                <a:gd name="connsiteX22" fmla="*/ 7969 w 438750"/>
                <a:gd name="connsiteY22" fmla="*/ 381523 h 438750"/>
                <a:gd name="connsiteX23" fmla="*/ 11001 w 438750"/>
                <a:gd name="connsiteY23" fmla="*/ 392802 h 438750"/>
                <a:gd name="connsiteX24" fmla="*/ 54896 w 438750"/>
                <a:gd name="connsiteY24" fmla="*/ 348904 h 438750"/>
                <a:gd name="connsiteX25" fmla="*/ 85963 w 438750"/>
                <a:gd name="connsiteY25" fmla="*/ 356771 h 438750"/>
                <a:gd name="connsiteX26" fmla="*/ 93827 w 438750"/>
                <a:gd name="connsiteY26" fmla="*/ 387838 h 438750"/>
                <a:gd name="connsiteX27" fmla="*/ 49932 w 438750"/>
                <a:gd name="connsiteY27" fmla="*/ 431733 h 438750"/>
                <a:gd name="connsiteX28" fmla="*/ 61211 w 438750"/>
                <a:gd name="connsiteY28" fmla="*/ 434765 h 438750"/>
                <a:gd name="connsiteX29" fmla="*/ 153802 w 438750"/>
                <a:gd name="connsiteY29" fmla="*/ 381536 h 438750"/>
                <a:gd name="connsiteX30" fmla="*/ 153097 w 438750"/>
                <a:gd name="connsiteY30" fmla="*/ 339728 h 438750"/>
                <a:gd name="connsiteX31" fmla="*/ 203703 w 438750"/>
                <a:gd name="connsiteY31" fmla="*/ 289123 h 438750"/>
                <a:gd name="connsiteX32" fmla="*/ 334461 w 438750"/>
                <a:gd name="connsiteY32" fmla="*/ 419884 h 438750"/>
                <a:gd name="connsiteX33" fmla="*/ 418866 w 438750"/>
                <a:gd name="connsiteY33" fmla="*/ 419884 h 438750"/>
                <a:gd name="connsiteX34" fmla="*/ 418866 w 438750"/>
                <a:gd name="connsiteY34" fmla="*/ 335479 h 438750"/>
                <a:gd name="connsiteX35" fmla="*/ 418866 w 438750"/>
                <a:gd name="connsiteY35" fmla="*/ 335479 h 438750"/>
                <a:gd name="connsiteX36" fmla="*/ 288104 w 438750"/>
                <a:gd name="connsiteY36" fmla="*/ 204718 h 438750"/>
                <a:gd name="connsiteX37" fmla="*/ 338715 w 438750"/>
                <a:gd name="connsiteY37" fmla="*/ 154106 h 438750"/>
                <a:gd name="connsiteX38" fmla="*/ 414245 w 438750"/>
                <a:gd name="connsiteY38" fmla="*/ 135303 h 438750"/>
                <a:gd name="connsiteX39" fmla="*/ 190555 w 438750"/>
                <a:gd name="connsiteY39" fmla="*/ 202147 h 438750"/>
                <a:gd name="connsiteX40" fmla="*/ 29745 w 438750"/>
                <a:gd name="connsiteY40" fmla="*/ 40371 h 438750"/>
                <a:gd name="connsiteX41" fmla="*/ 21192 w 438750"/>
                <a:gd name="connsiteY41" fmla="*/ 21331 h 438750"/>
                <a:gd name="connsiteX42" fmla="*/ 21327 w 438750"/>
                <a:gd name="connsiteY42" fmla="*/ 21199 h 438750"/>
                <a:gd name="connsiteX43" fmla="*/ 40331 w 438750"/>
                <a:gd name="connsiteY43" fmla="*/ 29752 h 438750"/>
                <a:gd name="connsiteX44" fmla="*/ 201158 w 438750"/>
                <a:gd name="connsiteY44" fmla="*/ 191548 h 438750"/>
                <a:gd name="connsiteX45" fmla="*/ 190555 w 438750"/>
                <a:gd name="connsiteY45" fmla="*/ 202147 h 438750"/>
                <a:gd name="connsiteX46" fmla="*/ 139037 w 438750"/>
                <a:gd name="connsiteY46" fmla="*/ 340258 h 438750"/>
                <a:gd name="connsiteX47" fmla="*/ 102518 w 438750"/>
                <a:gd name="connsiteY47" fmla="*/ 419973 h 438750"/>
                <a:gd name="connsiteX48" fmla="*/ 77021 w 438750"/>
                <a:gd name="connsiteY48" fmla="*/ 423734 h 438750"/>
                <a:gd name="connsiteX49" fmla="*/ 108797 w 438750"/>
                <a:gd name="connsiteY49" fmla="*/ 391958 h 438750"/>
                <a:gd name="connsiteX50" fmla="*/ 97077 w 438750"/>
                <a:gd name="connsiteY50" fmla="*/ 345657 h 438750"/>
                <a:gd name="connsiteX51" fmla="*/ 50776 w 438750"/>
                <a:gd name="connsiteY51" fmla="*/ 333934 h 438750"/>
                <a:gd name="connsiteX52" fmla="*/ 19001 w 438750"/>
                <a:gd name="connsiteY52" fmla="*/ 365713 h 438750"/>
                <a:gd name="connsiteX53" fmla="*/ 76972 w 438750"/>
                <a:gd name="connsiteY53" fmla="*/ 299935 h 438750"/>
                <a:gd name="connsiteX54" fmla="*/ 102476 w 438750"/>
                <a:gd name="connsiteY54" fmla="*/ 303697 h 438750"/>
                <a:gd name="connsiteX55" fmla="*/ 106533 w 438750"/>
                <a:gd name="connsiteY55" fmla="*/ 305203 h 438750"/>
                <a:gd name="connsiteX56" fmla="*/ 163155 w 438750"/>
                <a:gd name="connsiteY56" fmla="*/ 248578 h 438750"/>
                <a:gd name="connsiteX57" fmla="*/ 169010 w 438750"/>
                <a:gd name="connsiteY57" fmla="*/ 254433 h 438750"/>
                <a:gd name="connsiteX58" fmla="*/ 202714 w 438750"/>
                <a:gd name="connsiteY58" fmla="*/ 254163 h 438750"/>
                <a:gd name="connsiteX59" fmla="*/ 202573 w 438750"/>
                <a:gd name="connsiteY59" fmla="*/ 271163 h 438750"/>
                <a:gd name="connsiteX60" fmla="*/ 137531 w 438750"/>
                <a:gd name="connsiteY60" fmla="*/ 336201 h 438750"/>
                <a:gd name="connsiteX61" fmla="*/ 139037 w 438750"/>
                <a:gd name="connsiteY61" fmla="*/ 340258 h 438750"/>
                <a:gd name="connsiteX62" fmla="*/ 409330 w 438750"/>
                <a:gd name="connsiteY62" fmla="*/ 410329 h 438750"/>
                <a:gd name="connsiteX63" fmla="*/ 344006 w 438750"/>
                <a:gd name="connsiteY63" fmla="*/ 410339 h 438750"/>
                <a:gd name="connsiteX64" fmla="*/ 215980 w 438750"/>
                <a:gd name="connsiteY64" fmla="*/ 282310 h 438750"/>
                <a:gd name="connsiteX65" fmla="*/ 216326 w 438750"/>
                <a:gd name="connsiteY65" fmla="*/ 240551 h 438750"/>
                <a:gd name="connsiteX66" fmla="*/ 174554 w 438750"/>
                <a:gd name="connsiteY66" fmla="*/ 240887 h 438750"/>
                <a:gd name="connsiteX67" fmla="*/ 172731 w 438750"/>
                <a:gd name="connsiteY67" fmla="*/ 239065 h 438750"/>
                <a:gd name="connsiteX68" fmla="*/ 190527 w 438750"/>
                <a:gd name="connsiteY68" fmla="*/ 221268 h 438750"/>
                <a:gd name="connsiteX69" fmla="*/ 190529 w 438750"/>
                <a:gd name="connsiteY69" fmla="*/ 221270 h 438750"/>
                <a:gd name="connsiteX70" fmla="*/ 220222 w 438750"/>
                <a:gd name="connsiteY70" fmla="*/ 191574 h 438750"/>
                <a:gd name="connsiteX71" fmla="*/ 238046 w 438750"/>
                <a:gd name="connsiteY71" fmla="*/ 173750 h 438750"/>
                <a:gd name="connsiteX72" fmla="*/ 239868 w 438750"/>
                <a:gd name="connsiteY72" fmla="*/ 175572 h 438750"/>
                <a:gd name="connsiteX73" fmla="*/ 239532 w 438750"/>
                <a:gd name="connsiteY73" fmla="*/ 217341 h 438750"/>
                <a:gd name="connsiteX74" fmla="*/ 281291 w 438750"/>
                <a:gd name="connsiteY74" fmla="*/ 216995 h 438750"/>
                <a:gd name="connsiteX75" fmla="*/ 409321 w 438750"/>
                <a:gd name="connsiteY75" fmla="*/ 345024 h 438750"/>
                <a:gd name="connsiteX76" fmla="*/ 409330 w 438750"/>
                <a:gd name="connsiteY76" fmla="*/ 410329 h 438750"/>
                <a:gd name="connsiteX77" fmla="*/ 270144 w 438750"/>
                <a:gd name="connsiteY77" fmla="*/ 203588 h 438750"/>
                <a:gd name="connsiteX78" fmla="*/ 253144 w 438750"/>
                <a:gd name="connsiteY78" fmla="*/ 203729 h 438750"/>
                <a:gd name="connsiteX79" fmla="*/ 253414 w 438750"/>
                <a:gd name="connsiteY79" fmla="*/ 170029 h 438750"/>
                <a:gd name="connsiteX80" fmla="*/ 247559 w 438750"/>
                <a:gd name="connsiteY80" fmla="*/ 164174 h 438750"/>
                <a:gd name="connsiteX81" fmla="*/ 304188 w 438750"/>
                <a:gd name="connsiteY81" fmla="*/ 107545 h 438750"/>
                <a:gd name="connsiteX82" fmla="*/ 302685 w 438750"/>
                <a:gd name="connsiteY82" fmla="*/ 103488 h 438750"/>
                <a:gd name="connsiteX83" fmla="*/ 339210 w 438750"/>
                <a:gd name="connsiteY83" fmla="*/ 23770 h 438750"/>
                <a:gd name="connsiteX84" fmla="*/ 364700 w 438750"/>
                <a:gd name="connsiteY84" fmla="*/ 20009 h 438750"/>
                <a:gd name="connsiteX85" fmla="*/ 332925 w 438750"/>
                <a:gd name="connsiteY85" fmla="*/ 51788 h 438750"/>
                <a:gd name="connsiteX86" fmla="*/ 344645 w 438750"/>
                <a:gd name="connsiteY86" fmla="*/ 98086 h 438750"/>
                <a:gd name="connsiteX87" fmla="*/ 390946 w 438750"/>
                <a:gd name="connsiteY87" fmla="*/ 109809 h 438750"/>
                <a:gd name="connsiteX88" fmla="*/ 422721 w 438750"/>
                <a:gd name="connsiteY88" fmla="*/ 78034 h 438750"/>
                <a:gd name="connsiteX89" fmla="*/ 364747 w 438750"/>
                <a:gd name="connsiteY89" fmla="*/ 143808 h 438750"/>
                <a:gd name="connsiteX90" fmla="*/ 339246 w 438750"/>
                <a:gd name="connsiteY90" fmla="*/ 140046 h 438750"/>
                <a:gd name="connsiteX91" fmla="*/ 335189 w 438750"/>
                <a:gd name="connsiteY91" fmla="*/ 138540 h 438750"/>
                <a:gd name="connsiteX92" fmla="*/ 270144 w 438750"/>
                <a:gd name="connsiteY92" fmla="*/ 203588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38750" h="438750">
                  <a:moveTo>
                    <a:pt x="414245" y="135303"/>
                  </a:moveTo>
                  <a:cubicBezTo>
                    <a:pt x="433307" y="116161"/>
                    <a:pt x="440740" y="88319"/>
                    <a:pt x="433753" y="62223"/>
                  </a:cubicBezTo>
                  <a:lnTo>
                    <a:pt x="430721" y="50944"/>
                  </a:lnTo>
                  <a:lnTo>
                    <a:pt x="386826" y="94839"/>
                  </a:lnTo>
                  <a:lnTo>
                    <a:pt x="355759" y="86972"/>
                  </a:lnTo>
                  <a:lnTo>
                    <a:pt x="347895" y="55908"/>
                  </a:lnTo>
                  <a:lnTo>
                    <a:pt x="391790" y="12017"/>
                  </a:lnTo>
                  <a:lnTo>
                    <a:pt x="380511" y="8981"/>
                  </a:lnTo>
                  <a:cubicBezTo>
                    <a:pt x="340244" y="-1888"/>
                    <a:pt x="298790" y="21943"/>
                    <a:pt x="287920" y="62211"/>
                  </a:cubicBezTo>
                  <a:cubicBezTo>
                    <a:pt x="284215" y="75935"/>
                    <a:pt x="284460" y="90426"/>
                    <a:pt x="288625" y="104018"/>
                  </a:cubicBezTo>
                  <a:lnTo>
                    <a:pt x="233241" y="159403"/>
                  </a:lnTo>
                  <a:lnTo>
                    <a:pt x="233272" y="159434"/>
                  </a:lnTo>
                  <a:lnTo>
                    <a:pt x="210705" y="182001"/>
                  </a:lnTo>
                  <a:lnTo>
                    <a:pt x="48149" y="18467"/>
                  </a:lnTo>
                  <a:lnTo>
                    <a:pt x="18368" y="5062"/>
                  </a:lnTo>
                  <a:lnTo>
                    <a:pt x="5062" y="18371"/>
                  </a:lnTo>
                  <a:lnTo>
                    <a:pt x="18440" y="48143"/>
                  </a:lnTo>
                  <a:lnTo>
                    <a:pt x="181011" y="211695"/>
                  </a:lnTo>
                  <a:lnTo>
                    <a:pt x="158445" y="234261"/>
                  </a:lnTo>
                  <a:lnTo>
                    <a:pt x="158414" y="234229"/>
                  </a:lnTo>
                  <a:lnTo>
                    <a:pt x="103006" y="289637"/>
                  </a:lnTo>
                  <a:cubicBezTo>
                    <a:pt x="63130" y="277415"/>
                    <a:pt x="20896" y="299833"/>
                    <a:pt x="8674" y="339710"/>
                  </a:cubicBezTo>
                  <a:cubicBezTo>
                    <a:pt x="4508" y="353303"/>
                    <a:pt x="4263" y="367797"/>
                    <a:pt x="7969" y="381523"/>
                  </a:cubicBezTo>
                  <a:lnTo>
                    <a:pt x="11001" y="392802"/>
                  </a:lnTo>
                  <a:lnTo>
                    <a:pt x="54896" y="348904"/>
                  </a:lnTo>
                  <a:lnTo>
                    <a:pt x="85963" y="356771"/>
                  </a:lnTo>
                  <a:lnTo>
                    <a:pt x="93827" y="387838"/>
                  </a:lnTo>
                  <a:lnTo>
                    <a:pt x="49932" y="431733"/>
                  </a:lnTo>
                  <a:lnTo>
                    <a:pt x="61211" y="434765"/>
                  </a:lnTo>
                  <a:cubicBezTo>
                    <a:pt x="101478" y="445635"/>
                    <a:pt x="142933" y="421803"/>
                    <a:pt x="153802" y="381536"/>
                  </a:cubicBezTo>
                  <a:cubicBezTo>
                    <a:pt x="157507" y="367811"/>
                    <a:pt x="157262" y="353320"/>
                    <a:pt x="153097" y="339728"/>
                  </a:cubicBezTo>
                  <a:lnTo>
                    <a:pt x="203703" y="289123"/>
                  </a:lnTo>
                  <a:lnTo>
                    <a:pt x="334461" y="419884"/>
                  </a:lnTo>
                  <a:cubicBezTo>
                    <a:pt x="357769" y="443192"/>
                    <a:pt x="395558" y="443192"/>
                    <a:pt x="418866" y="419884"/>
                  </a:cubicBezTo>
                  <a:cubicBezTo>
                    <a:pt x="442173" y="396576"/>
                    <a:pt x="442173" y="358787"/>
                    <a:pt x="418866" y="335479"/>
                  </a:cubicBezTo>
                  <a:lnTo>
                    <a:pt x="418866" y="335479"/>
                  </a:lnTo>
                  <a:lnTo>
                    <a:pt x="288104" y="204718"/>
                  </a:lnTo>
                  <a:lnTo>
                    <a:pt x="338715" y="154106"/>
                  </a:lnTo>
                  <a:cubicBezTo>
                    <a:pt x="365433" y="162239"/>
                    <a:pt x="394459" y="155013"/>
                    <a:pt x="414245" y="135303"/>
                  </a:cubicBezTo>
                  <a:close/>
                  <a:moveTo>
                    <a:pt x="190555" y="202147"/>
                  </a:moveTo>
                  <a:lnTo>
                    <a:pt x="29745" y="40371"/>
                  </a:lnTo>
                  <a:lnTo>
                    <a:pt x="21192" y="21331"/>
                  </a:lnTo>
                  <a:lnTo>
                    <a:pt x="21327" y="21199"/>
                  </a:lnTo>
                  <a:lnTo>
                    <a:pt x="40331" y="29752"/>
                  </a:lnTo>
                  <a:lnTo>
                    <a:pt x="201158" y="191548"/>
                  </a:lnTo>
                  <a:lnTo>
                    <a:pt x="190555" y="202147"/>
                  </a:lnTo>
                  <a:close/>
                  <a:moveTo>
                    <a:pt x="139037" y="340258"/>
                  </a:moveTo>
                  <a:cubicBezTo>
                    <a:pt x="150965" y="372356"/>
                    <a:pt x="134615" y="408045"/>
                    <a:pt x="102518" y="419973"/>
                  </a:cubicBezTo>
                  <a:cubicBezTo>
                    <a:pt x="94376" y="422999"/>
                    <a:pt x="85690" y="424280"/>
                    <a:pt x="77021" y="423734"/>
                  </a:cubicBezTo>
                  <a:lnTo>
                    <a:pt x="108797" y="391958"/>
                  </a:lnTo>
                  <a:lnTo>
                    <a:pt x="97077" y="345657"/>
                  </a:lnTo>
                  <a:lnTo>
                    <a:pt x="50776" y="333934"/>
                  </a:lnTo>
                  <a:lnTo>
                    <a:pt x="19001" y="365713"/>
                  </a:lnTo>
                  <a:cubicBezTo>
                    <a:pt x="16845" y="331540"/>
                    <a:pt x="42800" y="302091"/>
                    <a:pt x="76972" y="299935"/>
                  </a:cubicBezTo>
                  <a:cubicBezTo>
                    <a:pt x="85643" y="299388"/>
                    <a:pt x="94332" y="300670"/>
                    <a:pt x="102476" y="303697"/>
                  </a:cubicBezTo>
                  <a:lnTo>
                    <a:pt x="106533" y="305203"/>
                  </a:lnTo>
                  <a:lnTo>
                    <a:pt x="163155" y="248578"/>
                  </a:lnTo>
                  <a:lnTo>
                    <a:pt x="169010" y="254433"/>
                  </a:lnTo>
                  <a:lnTo>
                    <a:pt x="202714" y="254163"/>
                  </a:lnTo>
                  <a:lnTo>
                    <a:pt x="202573" y="271163"/>
                  </a:lnTo>
                  <a:lnTo>
                    <a:pt x="137531" y="336201"/>
                  </a:lnTo>
                  <a:lnTo>
                    <a:pt x="139037" y="340258"/>
                  </a:lnTo>
                  <a:close/>
                  <a:moveTo>
                    <a:pt x="409330" y="410329"/>
                  </a:moveTo>
                  <a:cubicBezTo>
                    <a:pt x="391282" y="428341"/>
                    <a:pt x="362060" y="428345"/>
                    <a:pt x="344006" y="410339"/>
                  </a:cubicBezTo>
                  <a:lnTo>
                    <a:pt x="215980" y="282310"/>
                  </a:lnTo>
                  <a:lnTo>
                    <a:pt x="216326" y="240551"/>
                  </a:lnTo>
                  <a:lnTo>
                    <a:pt x="174554" y="240887"/>
                  </a:lnTo>
                  <a:lnTo>
                    <a:pt x="172731" y="239065"/>
                  </a:lnTo>
                  <a:lnTo>
                    <a:pt x="190527" y="221268"/>
                  </a:lnTo>
                  <a:lnTo>
                    <a:pt x="190529" y="221270"/>
                  </a:lnTo>
                  <a:lnTo>
                    <a:pt x="220222" y="191574"/>
                  </a:lnTo>
                  <a:lnTo>
                    <a:pt x="238046" y="173750"/>
                  </a:lnTo>
                  <a:lnTo>
                    <a:pt x="239868" y="175572"/>
                  </a:lnTo>
                  <a:lnTo>
                    <a:pt x="239532" y="217341"/>
                  </a:lnTo>
                  <a:lnTo>
                    <a:pt x="281291" y="216995"/>
                  </a:lnTo>
                  <a:lnTo>
                    <a:pt x="409321" y="345024"/>
                  </a:lnTo>
                  <a:cubicBezTo>
                    <a:pt x="427327" y="363067"/>
                    <a:pt x="427332" y="392281"/>
                    <a:pt x="409330" y="410329"/>
                  </a:cubicBezTo>
                  <a:close/>
                  <a:moveTo>
                    <a:pt x="270144" y="203588"/>
                  </a:moveTo>
                  <a:lnTo>
                    <a:pt x="253144" y="203729"/>
                  </a:lnTo>
                  <a:lnTo>
                    <a:pt x="253414" y="170029"/>
                  </a:lnTo>
                  <a:lnTo>
                    <a:pt x="247559" y="164174"/>
                  </a:lnTo>
                  <a:lnTo>
                    <a:pt x="304188" y="107545"/>
                  </a:lnTo>
                  <a:lnTo>
                    <a:pt x="302685" y="103488"/>
                  </a:lnTo>
                  <a:cubicBezTo>
                    <a:pt x="290757" y="71388"/>
                    <a:pt x="307110" y="35697"/>
                    <a:pt x="339210" y="23770"/>
                  </a:cubicBezTo>
                  <a:cubicBezTo>
                    <a:pt x="347350" y="20745"/>
                    <a:pt x="356034" y="19464"/>
                    <a:pt x="364700" y="20009"/>
                  </a:cubicBezTo>
                  <a:lnTo>
                    <a:pt x="332925" y="51788"/>
                  </a:lnTo>
                  <a:lnTo>
                    <a:pt x="344645" y="98086"/>
                  </a:lnTo>
                  <a:lnTo>
                    <a:pt x="390946" y="109809"/>
                  </a:lnTo>
                  <a:lnTo>
                    <a:pt x="422721" y="78034"/>
                  </a:lnTo>
                  <a:cubicBezTo>
                    <a:pt x="424875" y="112206"/>
                    <a:pt x="398919" y="141654"/>
                    <a:pt x="364747" y="143808"/>
                  </a:cubicBezTo>
                  <a:cubicBezTo>
                    <a:pt x="356077" y="144354"/>
                    <a:pt x="347389" y="143072"/>
                    <a:pt x="339246" y="140046"/>
                  </a:cubicBezTo>
                  <a:lnTo>
                    <a:pt x="335189" y="138540"/>
                  </a:lnTo>
                  <a:lnTo>
                    <a:pt x="270144" y="203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6113094" y="2325318"/>
              <a:ext cx="155250" cy="155250"/>
            </a:xfrm>
            <a:custGeom>
              <a:avLst/>
              <a:gdLst>
                <a:gd name="connsiteX0" fmla="*/ 11985 w 155250"/>
                <a:gd name="connsiteY0" fmla="*/ 11987 h 155250"/>
                <a:gd name="connsiteX1" fmla="*/ 11978 w 155250"/>
                <a:gd name="connsiteY1" fmla="*/ 45457 h 155250"/>
                <a:gd name="connsiteX2" fmla="*/ 115828 w 155250"/>
                <a:gd name="connsiteY2" fmla="*/ 149301 h 155250"/>
                <a:gd name="connsiteX3" fmla="*/ 132565 w 155250"/>
                <a:gd name="connsiteY3" fmla="*/ 156235 h 155250"/>
                <a:gd name="connsiteX4" fmla="*/ 132568 w 155250"/>
                <a:gd name="connsiteY4" fmla="*/ 156235 h 155250"/>
                <a:gd name="connsiteX5" fmla="*/ 156236 w 155250"/>
                <a:gd name="connsiteY5" fmla="*/ 132565 h 155250"/>
                <a:gd name="connsiteX6" fmla="*/ 149301 w 155250"/>
                <a:gd name="connsiteY6" fmla="*/ 115828 h 155250"/>
                <a:gd name="connsiteX7" fmla="*/ 45458 w 155250"/>
                <a:gd name="connsiteY7" fmla="*/ 11980 h 155250"/>
                <a:gd name="connsiteX8" fmla="*/ 11985 w 155250"/>
                <a:gd name="connsiteY8" fmla="*/ 11987 h 155250"/>
                <a:gd name="connsiteX9" fmla="*/ 142736 w 155250"/>
                <a:gd name="connsiteY9" fmla="*/ 132564 h 155250"/>
                <a:gd name="connsiteX10" fmla="*/ 139753 w 155250"/>
                <a:gd name="connsiteY10" fmla="*/ 139756 h 155250"/>
                <a:gd name="connsiteX11" fmla="*/ 125373 w 155250"/>
                <a:gd name="connsiteY11" fmla="*/ 139756 h 155250"/>
                <a:gd name="connsiteX12" fmla="*/ 21526 w 155250"/>
                <a:gd name="connsiteY12" fmla="*/ 35912 h 155250"/>
                <a:gd name="connsiteX13" fmla="*/ 21530 w 155250"/>
                <a:gd name="connsiteY13" fmla="*/ 35912 h 155250"/>
                <a:gd name="connsiteX14" fmla="*/ 21543 w 155250"/>
                <a:gd name="connsiteY14" fmla="*/ 21527 h 155250"/>
                <a:gd name="connsiteX15" fmla="*/ 35913 w 155250"/>
                <a:gd name="connsiteY15" fmla="*/ 21525 h 155250"/>
                <a:gd name="connsiteX16" fmla="*/ 139757 w 155250"/>
                <a:gd name="connsiteY16" fmla="*/ 125376 h 155250"/>
                <a:gd name="connsiteX17" fmla="*/ 142736 w 155250"/>
                <a:gd name="connsiteY17" fmla="*/ 132564 h 15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50" h="155250">
                  <a:moveTo>
                    <a:pt x="11985" y="11987"/>
                  </a:moveTo>
                  <a:cubicBezTo>
                    <a:pt x="2757" y="21235"/>
                    <a:pt x="2754" y="36205"/>
                    <a:pt x="11978" y="45457"/>
                  </a:cubicBezTo>
                  <a:lnTo>
                    <a:pt x="115828" y="149301"/>
                  </a:lnTo>
                  <a:cubicBezTo>
                    <a:pt x="120257" y="153755"/>
                    <a:pt x="126284" y="156253"/>
                    <a:pt x="132565" y="156235"/>
                  </a:cubicBezTo>
                  <a:lnTo>
                    <a:pt x="132568" y="156235"/>
                  </a:lnTo>
                  <a:cubicBezTo>
                    <a:pt x="145640" y="156235"/>
                    <a:pt x="156237" y="145637"/>
                    <a:pt x="156236" y="132565"/>
                  </a:cubicBezTo>
                  <a:cubicBezTo>
                    <a:pt x="156236" y="126287"/>
                    <a:pt x="153741" y="120266"/>
                    <a:pt x="149301" y="115828"/>
                  </a:cubicBezTo>
                  <a:lnTo>
                    <a:pt x="45458" y="11980"/>
                  </a:lnTo>
                  <a:cubicBezTo>
                    <a:pt x="36206" y="2754"/>
                    <a:pt x="21232" y="2757"/>
                    <a:pt x="11985" y="11987"/>
                  </a:cubicBezTo>
                  <a:close/>
                  <a:moveTo>
                    <a:pt x="142736" y="132564"/>
                  </a:moveTo>
                  <a:cubicBezTo>
                    <a:pt x="142744" y="135264"/>
                    <a:pt x="141669" y="137854"/>
                    <a:pt x="139753" y="139756"/>
                  </a:cubicBezTo>
                  <a:cubicBezTo>
                    <a:pt x="135730" y="143599"/>
                    <a:pt x="129396" y="143599"/>
                    <a:pt x="125373" y="139756"/>
                  </a:cubicBezTo>
                  <a:lnTo>
                    <a:pt x="21526" y="35912"/>
                  </a:lnTo>
                  <a:lnTo>
                    <a:pt x="21530" y="35912"/>
                  </a:lnTo>
                  <a:cubicBezTo>
                    <a:pt x="17561" y="31936"/>
                    <a:pt x="17567" y="25496"/>
                    <a:pt x="21543" y="21527"/>
                  </a:cubicBezTo>
                  <a:cubicBezTo>
                    <a:pt x="25513" y="17564"/>
                    <a:pt x="31942" y="17564"/>
                    <a:pt x="35913" y="21525"/>
                  </a:cubicBezTo>
                  <a:lnTo>
                    <a:pt x="139757" y="125376"/>
                  </a:lnTo>
                  <a:cubicBezTo>
                    <a:pt x="141671" y="127277"/>
                    <a:pt x="142744" y="129866"/>
                    <a:pt x="142736" y="1325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5" name="图形 99"/>
          <p:cNvSpPr/>
          <p:nvPr/>
        </p:nvSpPr>
        <p:spPr>
          <a:xfrm>
            <a:off x="7204167" y="2826783"/>
            <a:ext cx="438750" cy="438750"/>
          </a:xfrm>
          <a:custGeom>
            <a:avLst/>
            <a:gdLst>
              <a:gd name="connsiteX0" fmla="*/ 279060 w 438750"/>
              <a:gd name="connsiteY0" fmla="*/ 74125 h 438750"/>
              <a:gd name="connsiteX1" fmla="*/ 279060 w 438750"/>
              <a:gd name="connsiteY1" fmla="*/ 29076 h 438750"/>
              <a:gd name="connsiteX2" fmla="*/ 255047 w 438750"/>
              <a:gd name="connsiteY2" fmla="*/ 5063 h 438750"/>
              <a:gd name="connsiteX3" fmla="*/ 5063 w 438750"/>
              <a:gd name="connsiteY3" fmla="*/ 5089 h 438750"/>
              <a:gd name="connsiteX4" fmla="*/ 5063 w 438750"/>
              <a:gd name="connsiteY4" fmla="*/ 437089 h 438750"/>
              <a:gd name="connsiteX5" fmla="*/ 18563 w 438750"/>
              <a:gd name="connsiteY5" fmla="*/ 437089 h 438750"/>
              <a:gd name="connsiteX6" fmla="*/ 18563 w 438750"/>
              <a:gd name="connsiteY6" fmla="*/ 234614 h 438750"/>
              <a:gd name="connsiteX7" fmla="*/ 32079 w 438750"/>
              <a:gd name="connsiteY7" fmla="*/ 234612 h 438750"/>
              <a:gd name="connsiteX8" fmla="*/ 32079 w 438750"/>
              <a:gd name="connsiteY8" fmla="*/ 403352 h 438750"/>
              <a:gd name="connsiteX9" fmla="*/ 65829 w 438750"/>
              <a:gd name="connsiteY9" fmla="*/ 437102 h 438750"/>
              <a:gd name="connsiteX10" fmla="*/ 111424 w 438750"/>
              <a:gd name="connsiteY10" fmla="*/ 437102 h 438750"/>
              <a:gd name="connsiteX11" fmla="*/ 130518 w 438750"/>
              <a:gd name="connsiteY11" fmla="*/ 429192 h 438750"/>
              <a:gd name="connsiteX12" fmla="*/ 173862 w 438750"/>
              <a:gd name="connsiteY12" fmla="*/ 385851 h 438750"/>
              <a:gd name="connsiteX13" fmla="*/ 191455 w 438750"/>
              <a:gd name="connsiteY13" fmla="*/ 403151 h 438750"/>
              <a:gd name="connsiteX14" fmla="*/ 191268 w 438750"/>
              <a:gd name="connsiteY14" fmla="*/ 403339 h 438750"/>
              <a:gd name="connsiteX15" fmla="*/ 200813 w 438750"/>
              <a:gd name="connsiteY15" fmla="*/ 412883 h 438750"/>
              <a:gd name="connsiteX16" fmla="*/ 201080 w 438750"/>
              <a:gd name="connsiteY16" fmla="*/ 412616 h 438750"/>
              <a:gd name="connsiteX17" fmla="*/ 224942 w 438750"/>
              <a:gd name="connsiteY17" fmla="*/ 436080 h 438750"/>
              <a:gd name="connsiteX18" fmla="*/ 234407 w 438750"/>
              <a:gd name="connsiteY18" fmla="*/ 426456 h 438750"/>
              <a:gd name="connsiteX19" fmla="*/ 210626 w 438750"/>
              <a:gd name="connsiteY19" fmla="*/ 403070 h 438750"/>
              <a:gd name="connsiteX20" fmla="*/ 281836 w 438750"/>
              <a:gd name="connsiteY20" fmla="*/ 331864 h 438750"/>
              <a:gd name="connsiteX21" fmla="*/ 340026 w 438750"/>
              <a:gd name="connsiteY21" fmla="*/ 389583 h 438750"/>
              <a:gd name="connsiteX22" fmla="*/ 339771 w 438750"/>
              <a:gd name="connsiteY22" fmla="*/ 389839 h 438750"/>
              <a:gd name="connsiteX23" fmla="*/ 349316 w 438750"/>
              <a:gd name="connsiteY23" fmla="*/ 399383 h 438750"/>
              <a:gd name="connsiteX24" fmla="*/ 349610 w 438750"/>
              <a:gd name="connsiteY24" fmla="*/ 399089 h 438750"/>
              <a:gd name="connsiteX25" fmla="*/ 386902 w 438750"/>
              <a:gd name="connsiteY25" fmla="*/ 436080 h 438750"/>
              <a:gd name="connsiteX26" fmla="*/ 396408 w 438750"/>
              <a:gd name="connsiteY26" fmla="*/ 426496 h 438750"/>
              <a:gd name="connsiteX27" fmla="*/ 359154 w 438750"/>
              <a:gd name="connsiteY27" fmla="*/ 389545 h 438750"/>
              <a:gd name="connsiteX28" fmla="*/ 376316 w 438750"/>
              <a:gd name="connsiteY28" fmla="*/ 372383 h 438750"/>
              <a:gd name="connsiteX29" fmla="*/ 412525 w 438750"/>
              <a:gd name="connsiteY29" fmla="*/ 408592 h 438750"/>
              <a:gd name="connsiteX30" fmla="*/ 422069 w 438750"/>
              <a:gd name="connsiteY30" fmla="*/ 399047 h 438750"/>
              <a:gd name="connsiteX31" fmla="*/ 376316 w 438750"/>
              <a:gd name="connsiteY31" fmla="*/ 353294 h 438750"/>
              <a:gd name="connsiteX32" fmla="*/ 349571 w 438750"/>
              <a:gd name="connsiteY32" fmla="*/ 380038 h 438750"/>
              <a:gd name="connsiteX33" fmla="*/ 281796 w 438750"/>
              <a:gd name="connsiteY33" fmla="*/ 312814 h 438750"/>
              <a:gd name="connsiteX34" fmla="*/ 201001 w 438750"/>
              <a:gd name="connsiteY34" fmla="*/ 393606 h 438750"/>
              <a:gd name="connsiteX35" fmla="*/ 173783 w 438750"/>
              <a:gd name="connsiteY35" fmla="*/ 366840 h 438750"/>
              <a:gd name="connsiteX36" fmla="*/ 120973 w 438750"/>
              <a:gd name="connsiteY36" fmla="*/ 419647 h 438750"/>
              <a:gd name="connsiteX37" fmla="*/ 111424 w 438750"/>
              <a:gd name="connsiteY37" fmla="*/ 423602 h 438750"/>
              <a:gd name="connsiteX38" fmla="*/ 65829 w 438750"/>
              <a:gd name="connsiteY38" fmla="*/ 423602 h 438750"/>
              <a:gd name="connsiteX39" fmla="*/ 45579 w 438750"/>
              <a:gd name="connsiteY39" fmla="*/ 403352 h 438750"/>
              <a:gd name="connsiteX40" fmla="*/ 45579 w 438750"/>
              <a:gd name="connsiteY40" fmla="*/ 234611 h 438750"/>
              <a:gd name="connsiteX41" fmla="*/ 255047 w 438750"/>
              <a:gd name="connsiteY41" fmla="*/ 234589 h 438750"/>
              <a:gd name="connsiteX42" fmla="*/ 265587 w 438750"/>
              <a:gd name="connsiteY42" fmla="*/ 245077 h 438750"/>
              <a:gd name="connsiteX43" fmla="*/ 255099 w 438750"/>
              <a:gd name="connsiteY43" fmla="*/ 255617 h 438750"/>
              <a:gd name="connsiteX44" fmla="*/ 255047 w 438750"/>
              <a:gd name="connsiteY44" fmla="*/ 255617 h 438750"/>
              <a:gd name="connsiteX45" fmla="*/ 151456 w 438750"/>
              <a:gd name="connsiteY45" fmla="*/ 255617 h 438750"/>
              <a:gd name="connsiteX46" fmla="*/ 127477 w 438750"/>
              <a:gd name="connsiteY46" fmla="*/ 279672 h 438750"/>
              <a:gd name="connsiteX47" fmla="*/ 151456 w 438750"/>
              <a:gd name="connsiteY47" fmla="*/ 303651 h 438750"/>
              <a:gd name="connsiteX48" fmla="*/ 437672 w 438750"/>
              <a:gd name="connsiteY48" fmla="*/ 303651 h 438750"/>
              <a:gd name="connsiteX49" fmla="*/ 391787 w 438750"/>
              <a:gd name="connsiteY49" fmla="*/ 188888 h 438750"/>
              <a:gd name="connsiteX50" fmla="*/ 437672 w 438750"/>
              <a:gd name="connsiteY50" fmla="*/ 74124 h 438750"/>
              <a:gd name="connsiteX51" fmla="*/ 279060 w 438750"/>
              <a:gd name="connsiteY51" fmla="*/ 74125 h 438750"/>
              <a:gd name="connsiteX52" fmla="*/ 255047 w 438750"/>
              <a:gd name="connsiteY52" fmla="*/ 221089 h 438750"/>
              <a:gd name="connsiteX53" fmla="*/ 18563 w 438750"/>
              <a:gd name="connsiteY53" fmla="*/ 221115 h 438750"/>
              <a:gd name="connsiteX54" fmla="*/ 18563 w 438750"/>
              <a:gd name="connsiteY54" fmla="*/ 18589 h 438750"/>
              <a:gd name="connsiteX55" fmla="*/ 255047 w 438750"/>
              <a:gd name="connsiteY55" fmla="*/ 18563 h 438750"/>
              <a:gd name="connsiteX56" fmla="*/ 265560 w 438750"/>
              <a:gd name="connsiteY56" fmla="*/ 29077 h 438750"/>
              <a:gd name="connsiteX57" fmla="*/ 265567 w 438750"/>
              <a:gd name="connsiteY57" fmla="*/ 223515 h 438750"/>
              <a:gd name="connsiteX58" fmla="*/ 255047 w 438750"/>
              <a:gd name="connsiteY58" fmla="*/ 221089 h 438750"/>
              <a:gd name="connsiteX59" fmla="*/ 417739 w 438750"/>
              <a:gd name="connsiteY59" fmla="*/ 290151 h 438750"/>
              <a:gd name="connsiteX60" fmla="*/ 151456 w 438750"/>
              <a:gd name="connsiteY60" fmla="*/ 290151 h 438750"/>
              <a:gd name="connsiteX61" fmla="*/ 140964 w 438750"/>
              <a:gd name="connsiteY61" fmla="*/ 279609 h 438750"/>
              <a:gd name="connsiteX62" fmla="*/ 151456 w 438750"/>
              <a:gd name="connsiteY62" fmla="*/ 269117 h 438750"/>
              <a:gd name="connsiteX63" fmla="*/ 255047 w 438750"/>
              <a:gd name="connsiteY63" fmla="*/ 269117 h 438750"/>
              <a:gd name="connsiteX64" fmla="*/ 278098 w 438750"/>
              <a:gd name="connsiteY64" fmla="*/ 251853 h 438750"/>
              <a:gd name="connsiteX65" fmla="*/ 279067 w 438750"/>
              <a:gd name="connsiteY65" fmla="*/ 251853 h 438750"/>
              <a:gd name="connsiteX66" fmla="*/ 279060 w 438750"/>
              <a:gd name="connsiteY66" fmla="*/ 87625 h 438750"/>
              <a:gd name="connsiteX67" fmla="*/ 417739 w 438750"/>
              <a:gd name="connsiteY67" fmla="*/ 87625 h 438750"/>
              <a:gd name="connsiteX68" fmla="*/ 377245 w 438750"/>
              <a:gd name="connsiteY68" fmla="*/ 188888 h 438750"/>
              <a:gd name="connsiteX69" fmla="*/ 417739 w 438750"/>
              <a:gd name="connsiteY69" fmla="*/ 290151 h 4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38750" h="438750">
                <a:moveTo>
                  <a:pt x="279060" y="74125"/>
                </a:moveTo>
                <a:lnTo>
                  <a:pt x="279060" y="29076"/>
                </a:lnTo>
                <a:cubicBezTo>
                  <a:pt x="279047" y="15820"/>
                  <a:pt x="268303" y="5076"/>
                  <a:pt x="255047" y="5063"/>
                </a:cubicBezTo>
                <a:lnTo>
                  <a:pt x="5063" y="5089"/>
                </a:lnTo>
                <a:lnTo>
                  <a:pt x="5063" y="437089"/>
                </a:lnTo>
                <a:lnTo>
                  <a:pt x="18563" y="437089"/>
                </a:lnTo>
                <a:lnTo>
                  <a:pt x="18563" y="234614"/>
                </a:lnTo>
                <a:lnTo>
                  <a:pt x="32079" y="234612"/>
                </a:lnTo>
                <a:lnTo>
                  <a:pt x="32079" y="403352"/>
                </a:lnTo>
                <a:cubicBezTo>
                  <a:pt x="32101" y="421983"/>
                  <a:pt x="47198" y="437080"/>
                  <a:pt x="65829" y="437102"/>
                </a:cubicBezTo>
                <a:lnTo>
                  <a:pt x="111424" y="437102"/>
                </a:lnTo>
                <a:cubicBezTo>
                  <a:pt x="118590" y="437120"/>
                  <a:pt x="125464" y="434272"/>
                  <a:pt x="130518" y="429192"/>
                </a:cubicBezTo>
                <a:lnTo>
                  <a:pt x="173862" y="385851"/>
                </a:lnTo>
                <a:lnTo>
                  <a:pt x="191455" y="403151"/>
                </a:lnTo>
                <a:lnTo>
                  <a:pt x="191268" y="403339"/>
                </a:lnTo>
                <a:lnTo>
                  <a:pt x="200813" y="412883"/>
                </a:lnTo>
                <a:lnTo>
                  <a:pt x="201080" y="412616"/>
                </a:lnTo>
                <a:lnTo>
                  <a:pt x="224942" y="436080"/>
                </a:lnTo>
                <a:lnTo>
                  <a:pt x="234407" y="426456"/>
                </a:lnTo>
                <a:lnTo>
                  <a:pt x="210626" y="403070"/>
                </a:lnTo>
                <a:lnTo>
                  <a:pt x="281836" y="331864"/>
                </a:lnTo>
                <a:lnTo>
                  <a:pt x="340026" y="389583"/>
                </a:lnTo>
                <a:lnTo>
                  <a:pt x="339771" y="389839"/>
                </a:lnTo>
                <a:lnTo>
                  <a:pt x="349316" y="399383"/>
                </a:lnTo>
                <a:lnTo>
                  <a:pt x="349610" y="399089"/>
                </a:lnTo>
                <a:lnTo>
                  <a:pt x="386902" y="436080"/>
                </a:lnTo>
                <a:lnTo>
                  <a:pt x="396408" y="426496"/>
                </a:lnTo>
                <a:lnTo>
                  <a:pt x="359154" y="389545"/>
                </a:lnTo>
                <a:lnTo>
                  <a:pt x="376316" y="372383"/>
                </a:lnTo>
                <a:lnTo>
                  <a:pt x="412525" y="408592"/>
                </a:lnTo>
                <a:lnTo>
                  <a:pt x="422069" y="399047"/>
                </a:lnTo>
                <a:lnTo>
                  <a:pt x="376316" y="353294"/>
                </a:lnTo>
                <a:lnTo>
                  <a:pt x="349571" y="380038"/>
                </a:lnTo>
                <a:lnTo>
                  <a:pt x="281796" y="312814"/>
                </a:lnTo>
                <a:lnTo>
                  <a:pt x="201001" y="393606"/>
                </a:lnTo>
                <a:lnTo>
                  <a:pt x="173783" y="366840"/>
                </a:lnTo>
                <a:lnTo>
                  <a:pt x="120973" y="419647"/>
                </a:lnTo>
                <a:cubicBezTo>
                  <a:pt x="118445" y="422187"/>
                  <a:pt x="115007" y="423611"/>
                  <a:pt x="111424" y="423602"/>
                </a:cubicBezTo>
                <a:lnTo>
                  <a:pt x="65829" y="423602"/>
                </a:lnTo>
                <a:cubicBezTo>
                  <a:pt x="54651" y="423590"/>
                  <a:pt x="45592" y="414531"/>
                  <a:pt x="45579" y="403352"/>
                </a:cubicBezTo>
                <a:lnTo>
                  <a:pt x="45579" y="234611"/>
                </a:lnTo>
                <a:lnTo>
                  <a:pt x="255047" y="234589"/>
                </a:lnTo>
                <a:cubicBezTo>
                  <a:pt x="260854" y="234575"/>
                  <a:pt x="265572" y="239270"/>
                  <a:pt x="265587" y="245077"/>
                </a:cubicBezTo>
                <a:cubicBezTo>
                  <a:pt x="265601" y="250883"/>
                  <a:pt x="260905" y="255602"/>
                  <a:pt x="255099" y="255617"/>
                </a:cubicBezTo>
                <a:cubicBezTo>
                  <a:pt x="255081" y="255617"/>
                  <a:pt x="255064" y="255617"/>
                  <a:pt x="255047" y="255617"/>
                </a:cubicBezTo>
                <a:lnTo>
                  <a:pt x="151456" y="255617"/>
                </a:lnTo>
                <a:cubicBezTo>
                  <a:pt x="138192" y="255638"/>
                  <a:pt x="127456" y="266408"/>
                  <a:pt x="127477" y="279672"/>
                </a:cubicBezTo>
                <a:cubicBezTo>
                  <a:pt x="127499" y="292907"/>
                  <a:pt x="138222" y="303630"/>
                  <a:pt x="151456" y="303651"/>
                </a:cubicBezTo>
                <a:lnTo>
                  <a:pt x="437672" y="303651"/>
                </a:lnTo>
                <a:lnTo>
                  <a:pt x="391787" y="188888"/>
                </a:lnTo>
                <a:lnTo>
                  <a:pt x="437672" y="74124"/>
                </a:lnTo>
                <a:lnTo>
                  <a:pt x="279060" y="74125"/>
                </a:lnTo>
                <a:close/>
                <a:moveTo>
                  <a:pt x="255047" y="221089"/>
                </a:moveTo>
                <a:lnTo>
                  <a:pt x="18563" y="221115"/>
                </a:lnTo>
                <a:lnTo>
                  <a:pt x="18563" y="18589"/>
                </a:lnTo>
                <a:lnTo>
                  <a:pt x="255047" y="18563"/>
                </a:lnTo>
                <a:cubicBezTo>
                  <a:pt x="260850" y="18571"/>
                  <a:pt x="265552" y="23274"/>
                  <a:pt x="265560" y="29077"/>
                </a:cubicBezTo>
                <a:lnTo>
                  <a:pt x="265567" y="223515"/>
                </a:lnTo>
                <a:cubicBezTo>
                  <a:pt x="262292" y="221913"/>
                  <a:pt x="258693" y="221083"/>
                  <a:pt x="255047" y="221089"/>
                </a:cubicBezTo>
                <a:close/>
                <a:moveTo>
                  <a:pt x="417739" y="290151"/>
                </a:moveTo>
                <a:lnTo>
                  <a:pt x="151456" y="290151"/>
                </a:lnTo>
                <a:cubicBezTo>
                  <a:pt x="145648" y="290137"/>
                  <a:pt x="140950" y="285417"/>
                  <a:pt x="140964" y="279609"/>
                </a:cubicBezTo>
                <a:cubicBezTo>
                  <a:pt x="140978" y="273820"/>
                  <a:pt x="145668" y="269131"/>
                  <a:pt x="151456" y="269117"/>
                </a:cubicBezTo>
                <a:lnTo>
                  <a:pt x="255047" y="269117"/>
                </a:lnTo>
                <a:cubicBezTo>
                  <a:pt x="265707" y="269106"/>
                  <a:pt x="275089" y="262080"/>
                  <a:pt x="278098" y="251853"/>
                </a:cubicBezTo>
                <a:lnTo>
                  <a:pt x="279067" y="251853"/>
                </a:lnTo>
                <a:lnTo>
                  <a:pt x="279060" y="87625"/>
                </a:lnTo>
                <a:lnTo>
                  <a:pt x="417739" y="87625"/>
                </a:lnTo>
                <a:lnTo>
                  <a:pt x="377245" y="188888"/>
                </a:lnTo>
                <a:lnTo>
                  <a:pt x="417739" y="2901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7" name="图形 100"/>
          <p:cNvGrpSpPr/>
          <p:nvPr/>
        </p:nvGrpSpPr>
        <p:grpSpPr>
          <a:xfrm>
            <a:off x="6705637" y="4381565"/>
            <a:ext cx="431999" cy="432000"/>
            <a:chOff x="6705637" y="4610164"/>
            <a:chExt cx="431999" cy="432000"/>
          </a:xfrm>
        </p:grpSpPr>
        <p:sp>
          <p:nvSpPr>
            <p:cNvPr id="8" name="任意多边形: 形状 7"/>
            <p:cNvSpPr/>
            <p:nvPr/>
          </p:nvSpPr>
          <p:spPr>
            <a:xfrm>
              <a:off x="6700575" y="4605067"/>
              <a:ext cx="438749" cy="438750"/>
            </a:xfrm>
            <a:custGeom>
              <a:avLst/>
              <a:gdLst>
                <a:gd name="connsiteX0" fmla="*/ 437061 w 438748"/>
                <a:gd name="connsiteY0" fmla="*/ 117439 h 438750"/>
                <a:gd name="connsiteX1" fmla="*/ 423561 w 438748"/>
                <a:gd name="connsiteY1" fmla="*/ 103939 h 438750"/>
                <a:gd name="connsiteX2" fmla="*/ 383891 w 438748"/>
                <a:gd name="connsiteY2" fmla="*/ 103939 h 438750"/>
                <a:gd name="connsiteX3" fmla="*/ 384033 w 438748"/>
                <a:gd name="connsiteY3" fmla="*/ 5201 h 438750"/>
                <a:gd name="connsiteX4" fmla="*/ 59830 w 438748"/>
                <a:gd name="connsiteY4" fmla="*/ 5062 h 438750"/>
                <a:gd name="connsiteX5" fmla="*/ 59687 w 438748"/>
                <a:gd name="connsiteY5" fmla="*/ 103939 h 438750"/>
                <a:gd name="connsiteX6" fmla="*/ 18562 w 438748"/>
                <a:gd name="connsiteY6" fmla="*/ 103939 h 438750"/>
                <a:gd name="connsiteX7" fmla="*/ 5062 w 438748"/>
                <a:gd name="connsiteY7" fmla="*/ 117439 h 438750"/>
                <a:gd name="connsiteX8" fmla="*/ 5062 w 438748"/>
                <a:gd name="connsiteY8" fmla="*/ 369631 h 438750"/>
                <a:gd name="connsiteX9" fmla="*/ 18562 w 438748"/>
                <a:gd name="connsiteY9" fmla="*/ 383131 h 438750"/>
                <a:gd name="connsiteX10" fmla="*/ 167451 w 438748"/>
                <a:gd name="connsiteY10" fmla="*/ 383131 h 438750"/>
                <a:gd name="connsiteX11" fmla="*/ 167401 w 438748"/>
                <a:gd name="connsiteY11" fmla="*/ 423631 h 438750"/>
                <a:gd name="connsiteX12" fmla="*/ 140006 w 438748"/>
                <a:gd name="connsiteY12" fmla="*/ 423631 h 438750"/>
                <a:gd name="connsiteX13" fmla="*/ 140006 w 438748"/>
                <a:gd name="connsiteY13" fmla="*/ 437131 h 438750"/>
                <a:gd name="connsiteX14" fmla="*/ 302006 w 438748"/>
                <a:gd name="connsiteY14" fmla="*/ 437131 h 438750"/>
                <a:gd name="connsiteX15" fmla="*/ 302006 w 438748"/>
                <a:gd name="connsiteY15" fmla="*/ 423631 h 438750"/>
                <a:gd name="connsiteX16" fmla="*/ 275401 w 438748"/>
                <a:gd name="connsiteY16" fmla="*/ 423631 h 438750"/>
                <a:gd name="connsiteX17" fmla="*/ 275451 w 438748"/>
                <a:gd name="connsiteY17" fmla="*/ 383131 h 438750"/>
                <a:gd name="connsiteX18" fmla="*/ 423561 w 438748"/>
                <a:gd name="connsiteY18" fmla="*/ 383131 h 438750"/>
                <a:gd name="connsiteX19" fmla="*/ 437061 w 438748"/>
                <a:gd name="connsiteY19" fmla="*/ 369631 h 438750"/>
                <a:gd name="connsiteX20" fmla="*/ 437061 w 438748"/>
                <a:gd name="connsiteY20" fmla="*/ 117439 h 438750"/>
                <a:gd name="connsiteX21" fmla="*/ 423561 w 438748"/>
                <a:gd name="connsiteY21" fmla="*/ 117439 h 438750"/>
                <a:gd name="connsiteX22" fmla="*/ 423561 w 438748"/>
                <a:gd name="connsiteY22" fmla="*/ 332327 h 438750"/>
                <a:gd name="connsiteX23" fmla="*/ 383562 w 438748"/>
                <a:gd name="connsiteY23" fmla="*/ 332258 h 438750"/>
                <a:gd name="connsiteX24" fmla="*/ 383872 w 438748"/>
                <a:gd name="connsiteY24" fmla="*/ 117439 h 438750"/>
                <a:gd name="connsiteX25" fmla="*/ 423561 w 438748"/>
                <a:gd name="connsiteY25" fmla="*/ 117439 h 438750"/>
                <a:gd name="connsiteX26" fmla="*/ 370062 w 438748"/>
                <a:gd name="connsiteY26" fmla="*/ 332235 h 438750"/>
                <a:gd name="connsiteX27" fmla="*/ 72859 w 438748"/>
                <a:gd name="connsiteY27" fmla="*/ 331722 h 438750"/>
                <a:gd name="connsiteX28" fmla="*/ 73232 w 438748"/>
                <a:gd name="connsiteY28" fmla="*/ 72568 h 438750"/>
                <a:gd name="connsiteX29" fmla="*/ 370436 w 438748"/>
                <a:gd name="connsiteY29" fmla="*/ 72695 h 438750"/>
                <a:gd name="connsiteX30" fmla="*/ 370062 w 438748"/>
                <a:gd name="connsiteY30" fmla="*/ 332235 h 438750"/>
                <a:gd name="connsiteX31" fmla="*/ 370514 w 438748"/>
                <a:gd name="connsiteY31" fmla="*/ 18694 h 438750"/>
                <a:gd name="connsiteX32" fmla="*/ 370455 w 438748"/>
                <a:gd name="connsiteY32" fmla="*/ 59195 h 438750"/>
                <a:gd name="connsiteX33" fmla="*/ 73252 w 438748"/>
                <a:gd name="connsiteY33" fmla="*/ 59068 h 438750"/>
                <a:gd name="connsiteX34" fmla="*/ 73310 w 438748"/>
                <a:gd name="connsiteY34" fmla="*/ 18569 h 438750"/>
                <a:gd name="connsiteX35" fmla="*/ 370514 w 438748"/>
                <a:gd name="connsiteY35" fmla="*/ 18694 h 438750"/>
                <a:gd name="connsiteX36" fmla="*/ 59668 w 438748"/>
                <a:gd name="connsiteY36" fmla="*/ 117439 h 438750"/>
                <a:gd name="connsiteX37" fmla="*/ 59359 w 438748"/>
                <a:gd name="connsiteY37" fmla="*/ 331699 h 438750"/>
                <a:gd name="connsiteX38" fmla="*/ 18562 w 438748"/>
                <a:gd name="connsiteY38" fmla="*/ 331628 h 438750"/>
                <a:gd name="connsiteX39" fmla="*/ 18562 w 438748"/>
                <a:gd name="connsiteY39" fmla="*/ 117439 h 438750"/>
                <a:gd name="connsiteX40" fmla="*/ 59668 w 438748"/>
                <a:gd name="connsiteY40" fmla="*/ 117439 h 438750"/>
                <a:gd name="connsiteX41" fmla="*/ 261901 w 438748"/>
                <a:gd name="connsiteY41" fmla="*/ 423632 h 438750"/>
                <a:gd name="connsiteX42" fmla="*/ 180901 w 438748"/>
                <a:gd name="connsiteY42" fmla="*/ 423632 h 438750"/>
                <a:gd name="connsiteX43" fmla="*/ 180951 w 438748"/>
                <a:gd name="connsiteY43" fmla="*/ 383132 h 438750"/>
                <a:gd name="connsiteX44" fmla="*/ 261951 w 438748"/>
                <a:gd name="connsiteY44" fmla="*/ 383132 h 438750"/>
                <a:gd name="connsiteX45" fmla="*/ 261901 w 438748"/>
                <a:gd name="connsiteY45" fmla="*/ 423632 h 438750"/>
                <a:gd name="connsiteX46" fmla="*/ 18562 w 438748"/>
                <a:gd name="connsiteY46" fmla="*/ 369632 h 438750"/>
                <a:gd name="connsiteX47" fmla="*/ 18562 w 438748"/>
                <a:gd name="connsiteY47" fmla="*/ 345128 h 438750"/>
                <a:gd name="connsiteX48" fmla="*/ 423561 w 438748"/>
                <a:gd name="connsiteY48" fmla="*/ 345827 h 438750"/>
                <a:gd name="connsiteX49" fmla="*/ 423561 w 438748"/>
                <a:gd name="connsiteY49" fmla="*/ 369632 h 438750"/>
                <a:gd name="connsiteX50" fmla="*/ 18562 w 438748"/>
                <a:gd name="connsiteY50" fmla="*/ 369632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38748" h="438750">
                  <a:moveTo>
                    <a:pt x="437061" y="117439"/>
                  </a:moveTo>
                  <a:cubicBezTo>
                    <a:pt x="437054" y="109987"/>
                    <a:pt x="431014" y="103947"/>
                    <a:pt x="423561" y="103939"/>
                  </a:cubicBezTo>
                  <a:lnTo>
                    <a:pt x="383891" y="103939"/>
                  </a:lnTo>
                  <a:lnTo>
                    <a:pt x="384033" y="5201"/>
                  </a:lnTo>
                  <a:lnTo>
                    <a:pt x="59830" y="5062"/>
                  </a:lnTo>
                  <a:lnTo>
                    <a:pt x="59687" y="103939"/>
                  </a:lnTo>
                  <a:lnTo>
                    <a:pt x="18562" y="103939"/>
                  </a:lnTo>
                  <a:cubicBezTo>
                    <a:pt x="11110" y="103947"/>
                    <a:pt x="5070" y="109987"/>
                    <a:pt x="5062" y="117439"/>
                  </a:cubicBezTo>
                  <a:lnTo>
                    <a:pt x="5062" y="369631"/>
                  </a:lnTo>
                  <a:cubicBezTo>
                    <a:pt x="5070" y="377084"/>
                    <a:pt x="11110" y="383124"/>
                    <a:pt x="18562" y="383131"/>
                  </a:cubicBezTo>
                  <a:lnTo>
                    <a:pt x="167451" y="383131"/>
                  </a:lnTo>
                  <a:lnTo>
                    <a:pt x="167401" y="423631"/>
                  </a:lnTo>
                  <a:lnTo>
                    <a:pt x="140006" y="423631"/>
                  </a:lnTo>
                  <a:lnTo>
                    <a:pt x="140006" y="437131"/>
                  </a:lnTo>
                  <a:lnTo>
                    <a:pt x="302006" y="437131"/>
                  </a:lnTo>
                  <a:lnTo>
                    <a:pt x="302006" y="423631"/>
                  </a:lnTo>
                  <a:lnTo>
                    <a:pt x="275401" y="423631"/>
                  </a:lnTo>
                  <a:lnTo>
                    <a:pt x="275451" y="383131"/>
                  </a:lnTo>
                  <a:lnTo>
                    <a:pt x="423561" y="383131"/>
                  </a:lnTo>
                  <a:cubicBezTo>
                    <a:pt x="431014" y="383124"/>
                    <a:pt x="437054" y="377084"/>
                    <a:pt x="437061" y="369631"/>
                  </a:cubicBezTo>
                  <a:lnTo>
                    <a:pt x="437061" y="117439"/>
                  </a:lnTo>
                  <a:close/>
                  <a:moveTo>
                    <a:pt x="423561" y="117439"/>
                  </a:moveTo>
                  <a:lnTo>
                    <a:pt x="423561" y="332327"/>
                  </a:lnTo>
                  <a:lnTo>
                    <a:pt x="383562" y="332258"/>
                  </a:lnTo>
                  <a:lnTo>
                    <a:pt x="383872" y="117439"/>
                  </a:lnTo>
                  <a:lnTo>
                    <a:pt x="423561" y="117439"/>
                  </a:lnTo>
                  <a:close/>
                  <a:moveTo>
                    <a:pt x="370062" y="332235"/>
                  </a:moveTo>
                  <a:lnTo>
                    <a:pt x="72859" y="331722"/>
                  </a:lnTo>
                  <a:lnTo>
                    <a:pt x="73232" y="72568"/>
                  </a:lnTo>
                  <a:lnTo>
                    <a:pt x="370436" y="72695"/>
                  </a:lnTo>
                  <a:lnTo>
                    <a:pt x="370062" y="332235"/>
                  </a:lnTo>
                  <a:close/>
                  <a:moveTo>
                    <a:pt x="370514" y="18694"/>
                  </a:moveTo>
                  <a:lnTo>
                    <a:pt x="370455" y="59195"/>
                  </a:lnTo>
                  <a:lnTo>
                    <a:pt x="73252" y="59068"/>
                  </a:lnTo>
                  <a:lnTo>
                    <a:pt x="73310" y="18569"/>
                  </a:lnTo>
                  <a:lnTo>
                    <a:pt x="370514" y="18694"/>
                  </a:lnTo>
                  <a:close/>
                  <a:moveTo>
                    <a:pt x="59668" y="117439"/>
                  </a:moveTo>
                  <a:lnTo>
                    <a:pt x="59359" y="331699"/>
                  </a:lnTo>
                  <a:lnTo>
                    <a:pt x="18562" y="331628"/>
                  </a:lnTo>
                  <a:lnTo>
                    <a:pt x="18562" y="117439"/>
                  </a:lnTo>
                  <a:lnTo>
                    <a:pt x="59668" y="117439"/>
                  </a:lnTo>
                  <a:close/>
                  <a:moveTo>
                    <a:pt x="261901" y="423632"/>
                  </a:moveTo>
                  <a:lnTo>
                    <a:pt x="180901" y="423632"/>
                  </a:lnTo>
                  <a:lnTo>
                    <a:pt x="180951" y="383132"/>
                  </a:lnTo>
                  <a:lnTo>
                    <a:pt x="261951" y="383132"/>
                  </a:lnTo>
                  <a:lnTo>
                    <a:pt x="261901" y="423632"/>
                  </a:lnTo>
                  <a:close/>
                  <a:moveTo>
                    <a:pt x="18562" y="369632"/>
                  </a:moveTo>
                  <a:lnTo>
                    <a:pt x="18562" y="345128"/>
                  </a:lnTo>
                  <a:lnTo>
                    <a:pt x="423561" y="345827"/>
                  </a:lnTo>
                  <a:lnTo>
                    <a:pt x="423561" y="369632"/>
                  </a:lnTo>
                  <a:lnTo>
                    <a:pt x="18562" y="36963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6835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6808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6781660" y="4632136"/>
              <a:ext cx="20250" cy="20250"/>
            </a:xfrm>
            <a:custGeom>
              <a:avLst/>
              <a:gdLst>
                <a:gd name="connsiteX0" fmla="*/ 5062 w 20249"/>
                <a:gd name="connsiteY0" fmla="*/ 5062 h 20250"/>
                <a:gd name="connsiteX1" fmla="*/ 18562 w 20249"/>
                <a:gd name="connsiteY1" fmla="*/ 5062 h 20250"/>
                <a:gd name="connsiteX2" fmla="*/ 18562 w 20249"/>
                <a:gd name="connsiteY2" fmla="*/ 18562 h 20250"/>
                <a:gd name="connsiteX3" fmla="*/ 5062 w 20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20250">
                  <a:moveTo>
                    <a:pt x="5062" y="5062"/>
                  </a:moveTo>
                  <a:lnTo>
                    <a:pt x="18562" y="5062"/>
                  </a:lnTo>
                  <a:lnTo>
                    <a:pt x="1856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862238" y="4632136"/>
              <a:ext cx="195750" cy="20250"/>
            </a:xfrm>
            <a:custGeom>
              <a:avLst/>
              <a:gdLst>
                <a:gd name="connsiteX0" fmla="*/ 5062 w 195749"/>
                <a:gd name="connsiteY0" fmla="*/ 5062 h 20250"/>
                <a:gd name="connsiteX1" fmla="*/ 194342 w 195749"/>
                <a:gd name="connsiteY1" fmla="*/ 5062 h 20250"/>
                <a:gd name="connsiteX2" fmla="*/ 194342 w 195749"/>
                <a:gd name="connsiteY2" fmla="*/ 18562 h 20250"/>
                <a:gd name="connsiteX3" fmla="*/ 5062 w 1957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749" h="20250">
                  <a:moveTo>
                    <a:pt x="5062" y="5062"/>
                  </a:moveTo>
                  <a:lnTo>
                    <a:pt x="194342" y="5062"/>
                  </a:lnTo>
                  <a:lnTo>
                    <a:pt x="194342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6815324" y="4713070"/>
              <a:ext cx="202500" cy="195750"/>
            </a:xfrm>
            <a:custGeom>
              <a:avLst/>
              <a:gdLst>
                <a:gd name="connsiteX0" fmla="*/ 26103 w 202499"/>
                <a:gd name="connsiteY0" fmla="*/ 18562 h 195750"/>
                <a:gd name="connsiteX1" fmla="*/ 38413 w 202499"/>
                <a:gd name="connsiteY1" fmla="*/ 117035 h 195750"/>
                <a:gd name="connsiteX2" fmla="*/ 29131 w 202499"/>
                <a:gd name="connsiteY2" fmla="*/ 153962 h 195750"/>
                <a:gd name="connsiteX3" fmla="*/ 52312 w 202499"/>
                <a:gd name="connsiteY3" fmla="*/ 167062 h 195750"/>
                <a:gd name="connsiteX4" fmla="*/ 53556 w 202499"/>
                <a:gd name="connsiteY4" fmla="*/ 167062 h 195750"/>
                <a:gd name="connsiteX5" fmla="*/ 52312 w 202499"/>
                <a:gd name="connsiteY5" fmla="*/ 173812 h 195750"/>
                <a:gd name="connsiteX6" fmla="*/ 72562 w 202499"/>
                <a:gd name="connsiteY6" fmla="*/ 194062 h 195750"/>
                <a:gd name="connsiteX7" fmla="*/ 92812 w 202499"/>
                <a:gd name="connsiteY7" fmla="*/ 173812 h 195750"/>
                <a:gd name="connsiteX8" fmla="*/ 92812 w 202499"/>
                <a:gd name="connsiteY8" fmla="*/ 173812 h 195750"/>
                <a:gd name="connsiteX9" fmla="*/ 91568 w 202499"/>
                <a:gd name="connsiteY9" fmla="*/ 167062 h 195750"/>
                <a:gd name="connsiteX10" fmla="*/ 148056 w 202499"/>
                <a:gd name="connsiteY10" fmla="*/ 167062 h 195750"/>
                <a:gd name="connsiteX11" fmla="*/ 146812 w 202499"/>
                <a:gd name="connsiteY11" fmla="*/ 173812 h 195750"/>
                <a:gd name="connsiteX12" fmla="*/ 167062 w 202499"/>
                <a:gd name="connsiteY12" fmla="*/ 194062 h 195750"/>
                <a:gd name="connsiteX13" fmla="*/ 187312 w 202499"/>
                <a:gd name="connsiteY13" fmla="*/ 173812 h 195750"/>
                <a:gd name="connsiteX14" fmla="*/ 167062 w 202499"/>
                <a:gd name="connsiteY14" fmla="*/ 153562 h 195750"/>
                <a:gd name="connsiteX15" fmla="*/ 167062 w 202499"/>
                <a:gd name="connsiteY15" fmla="*/ 153562 h 195750"/>
                <a:gd name="connsiteX16" fmla="*/ 52312 w 202499"/>
                <a:gd name="connsiteY16" fmla="*/ 153562 h 195750"/>
                <a:gd name="connsiteX17" fmla="*/ 38812 w 202499"/>
                <a:gd name="connsiteY17" fmla="*/ 140062 h 195750"/>
                <a:gd name="connsiteX18" fmla="*/ 52312 w 202499"/>
                <a:gd name="connsiteY18" fmla="*/ 126562 h 195750"/>
                <a:gd name="connsiteX19" fmla="*/ 186280 w 202499"/>
                <a:gd name="connsiteY19" fmla="*/ 126562 h 195750"/>
                <a:gd name="connsiteX20" fmla="*/ 202031 w 202499"/>
                <a:gd name="connsiteY20" fmla="*/ 32062 h 195750"/>
                <a:gd name="connsiteX21" fmla="*/ 59062 w 202499"/>
                <a:gd name="connsiteY21" fmla="*/ 32062 h 195750"/>
                <a:gd name="connsiteX22" fmla="*/ 59062 w 202499"/>
                <a:gd name="connsiteY22" fmla="*/ 45562 h 195750"/>
                <a:gd name="connsiteX23" fmla="*/ 186092 w 202499"/>
                <a:gd name="connsiteY23" fmla="*/ 45562 h 195750"/>
                <a:gd name="connsiteX24" fmla="*/ 174844 w 202499"/>
                <a:gd name="connsiteY24" fmla="*/ 113062 h 195750"/>
                <a:gd name="connsiteX25" fmla="*/ 51521 w 202499"/>
                <a:gd name="connsiteY25" fmla="*/ 113062 h 195750"/>
                <a:gd name="connsiteX26" fmla="*/ 38021 w 202499"/>
                <a:gd name="connsiteY26" fmla="*/ 5062 h 195750"/>
                <a:gd name="connsiteX27" fmla="*/ 5062 w 202499"/>
                <a:gd name="connsiteY27" fmla="*/ 5062 h 195750"/>
                <a:gd name="connsiteX28" fmla="*/ 5062 w 202499"/>
                <a:gd name="connsiteY28" fmla="*/ 18562 h 195750"/>
                <a:gd name="connsiteX29" fmla="*/ 26103 w 202499"/>
                <a:gd name="connsiteY29" fmla="*/ 18562 h 195750"/>
                <a:gd name="connsiteX30" fmla="*/ 79312 w 202499"/>
                <a:gd name="connsiteY30" fmla="*/ 173812 h 195750"/>
                <a:gd name="connsiteX31" fmla="*/ 72562 w 202499"/>
                <a:gd name="connsiteY31" fmla="*/ 180562 h 195750"/>
                <a:gd name="connsiteX32" fmla="*/ 65812 w 202499"/>
                <a:gd name="connsiteY32" fmla="*/ 173812 h 195750"/>
                <a:gd name="connsiteX33" fmla="*/ 72562 w 202499"/>
                <a:gd name="connsiteY33" fmla="*/ 167062 h 195750"/>
                <a:gd name="connsiteX34" fmla="*/ 79312 w 202499"/>
                <a:gd name="connsiteY34" fmla="*/ 173812 h 195750"/>
                <a:gd name="connsiteX35" fmla="*/ 173812 w 202499"/>
                <a:gd name="connsiteY35" fmla="*/ 173812 h 195750"/>
                <a:gd name="connsiteX36" fmla="*/ 167062 w 202499"/>
                <a:gd name="connsiteY36" fmla="*/ 180562 h 195750"/>
                <a:gd name="connsiteX37" fmla="*/ 160312 w 202499"/>
                <a:gd name="connsiteY37" fmla="*/ 173812 h 195750"/>
                <a:gd name="connsiteX38" fmla="*/ 167062 w 202499"/>
                <a:gd name="connsiteY38" fmla="*/ 167062 h 195750"/>
                <a:gd name="connsiteX39" fmla="*/ 173812 w 202499"/>
                <a:gd name="connsiteY39" fmla="*/ 173812 h 1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2499" h="195750">
                  <a:moveTo>
                    <a:pt x="26103" y="18562"/>
                  </a:moveTo>
                  <a:lnTo>
                    <a:pt x="38413" y="117035"/>
                  </a:lnTo>
                  <a:cubicBezTo>
                    <a:pt x="25653" y="124669"/>
                    <a:pt x="21497" y="141202"/>
                    <a:pt x="29131" y="153962"/>
                  </a:cubicBezTo>
                  <a:cubicBezTo>
                    <a:pt x="34007" y="162111"/>
                    <a:pt x="42815" y="167090"/>
                    <a:pt x="52312" y="167062"/>
                  </a:cubicBezTo>
                  <a:lnTo>
                    <a:pt x="53556" y="167062"/>
                  </a:lnTo>
                  <a:cubicBezTo>
                    <a:pt x="52756" y="169224"/>
                    <a:pt x="52335" y="171507"/>
                    <a:pt x="52312" y="173812"/>
                  </a:cubicBezTo>
                  <a:cubicBezTo>
                    <a:pt x="52312" y="184996"/>
                    <a:pt x="61378" y="194062"/>
                    <a:pt x="72562" y="194062"/>
                  </a:cubicBezTo>
                  <a:cubicBezTo>
                    <a:pt x="83746" y="194062"/>
                    <a:pt x="92812" y="184996"/>
                    <a:pt x="92812" y="173812"/>
                  </a:cubicBezTo>
                  <a:lnTo>
                    <a:pt x="92812" y="173812"/>
                  </a:lnTo>
                  <a:cubicBezTo>
                    <a:pt x="92789" y="171507"/>
                    <a:pt x="92368" y="169224"/>
                    <a:pt x="91568" y="167062"/>
                  </a:cubicBezTo>
                  <a:lnTo>
                    <a:pt x="148056" y="167062"/>
                  </a:lnTo>
                  <a:cubicBezTo>
                    <a:pt x="147255" y="169224"/>
                    <a:pt x="146835" y="171507"/>
                    <a:pt x="146812" y="173812"/>
                  </a:cubicBezTo>
                  <a:cubicBezTo>
                    <a:pt x="146812" y="184996"/>
                    <a:pt x="155878" y="194062"/>
                    <a:pt x="167062" y="194062"/>
                  </a:cubicBezTo>
                  <a:cubicBezTo>
                    <a:pt x="178246" y="194062"/>
                    <a:pt x="187312" y="184996"/>
                    <a:pt x="187312" y="173812"/>
                  </a:cubicBezTo>
                  <a:cubicBezTo>
                    <a:pt x="187312" y="162629"/>
                    <a:pt x="178246" y="153562"/>
                    <a:pt x="167062" y="153562"/>
                  </a:cubicBezTo>
                  <a:lnTo>
                    <a:pt x="167062" y="153562"/>
                  </a:lnTo>
                  <a:lnTo>
                    <a:pt x="52312" y="153562"/>
                  </a:lnTo>
                  <a:cubicBezTo>
                    <a:pt x="44856" y="153562"/>
                    <a:pt x="38812" y="147518"/>
                    <a:pt x="38812" y="140062"/>
                  </a:cubicBezTo>
                  <a:cubicBezTo>
                    <a:pt x="38812" y="132606"/>
                    <a:pt x="44856" y="126562"/>
                    <a:pt x="52312" y="126562"/>
                  </a:cubicBezTo>
                  <a:lnTo>
                    <a:pt x="186280" y="126562"/>
                  </a:lnTo>
                  <a:lnTo>
                    <a:pt x="202031" y="32062"/>
                  </a:lnTo>
                  <a:lnTo>
                    <a:pt x="59062" y="32062"/>
                  </a:lnTo>
                  <a:lnTo>
                    <a:pt x="59062" y="45562"/>
                  </a:lnTo>
                  <a:lnTo>
                    <a:pt x="186092" y="45562"/>
                  </a:lnTo>
                  <a:lnTo>
                    <a:pt x="174844" y="113062"/>
                  </a:lnTo>
                  <a:lnTo>
                    <a:pt x="51521" y="113062"/>
                  </a:lnTo>
                  <a:lnTo>
                    <a:pt x="38021" y="5062"/>
                  </a:lnTo>
                  <a:lnTo>
                    <a:pt x="5062" y="5062"/>
                  </a:lnTo>
                  <a:lnTo>
                    <a:pt x="5062" y="18562"/>
                  </a:lnTo>
                  <a:lnTo>
                    <a:pt x="26103" y="18562"/>
                  </a:lnTo>
                  <a:close/>
                  <a:moveTo>
                    <a:pt x="79312" y="173812"/>
                  </a:moveTo>
                  <a:cubicBezTo>
                    <a:pt x="79312" y="177540"/>
                    <a:pt x="76290" y="180562"/>
                    <a:pt x="72562" y="180562"/>
                  </a:cubicBezTo>
                  <a:cubicBezTo>
                    <a:pt x="68834" y="180562"/>
                    <a:pt x="65812" y="177540"/>
                    <a:pt x="65812" y="173812"/>
                  </a:cubicBezTo>
                  <a:cubicBezTo>
                    <a:pt x="65812" y="170084"/>
                    <a:pt x="68834" y="167062"/>
                    <a:pt x="72562" y="167062"/>
                  </a:cubicBezTo>
                  <a:cubicBezTo>
                    <a:pt x="76288" y="167067"/>
                    <a:pt x="79307" y="170086"/>
                    <a:pt x="79312" y="173812"/>
                  </a:cubicBezTo>
                  <a:close/>
                  <a:moveTo>
                    <a:pt x="173812" y="173812"/>
                  </a:moveTo>
                  <a:cubicBezTo>
                    <a:pt x="173812" y="177540"/>
                    <a:pt x="170790" y="180562"/>
                    <a:pt x="167062" y="180562"/>
                  </a:cubicBezTo>
                  <a:cubicBezTo>
                    <a:pt x="163334" y="180562"/>
                    <a:pt x="160312" y="177540"/>
                    <a:pt x="160312" y="173812"/>
                  </a:cubicBezTo>
                  <a:cubicBezTo>
                    <a:pt x="160312" y="170084"/>
                    <a:pt x="163334" y="167062"/>
                    <a:pt x="167062" y="167062"/>
                  </a:cubicBezTo>
                  <a:cubicBezTo>
                    <a:pt x="170788" y="167067"/>
                    <a:pt x="173807" y="170086"/>
                    <a:pt x="173812" y="1738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14" name="图形 97"/>
          <p:cNvGrpSpPr/>
          <p:nvPr/>
        </p:nvGrpSpPr>
        <p:grpSpPr>
          <a:xfrm>
            <a:off x="5076644" y="4381565"/>
            <a:ext cx="432000" cy="432000"/>
            <a:chOff x="5076644" y="4610164"/>
            <a:chExt cx="432000" cy="43200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5098582" y="4612076"/>
              <a:ext cx="384750" cy="425250"/>
            </a:xfrm>
            <a:custGeom>
              <a:avLst/>
              <a:gdLst>
                <a:gd name="connsiteX0" fmla="*/ 46268 w 384750"/>
                <a:gd name="connsiteY0" fmla="*/ 383405 h 425250"/>
                <a:gd name="connsiteX1" fmla="*/ 25313 w 384750"/>
                <a:gd name="connsiteY1" fmla="*/ 382614 h 425250"/>
                <a:gd name="connsiteX2" fmla="*/ 5063 w 384750"/>
                <a:gd name="connsiteY2" fmla="*/ 402864 h 425250"/>
                <a:gd name="connsiteX3" fmla="*/ 25313 w 384750"/>
                <a:gd name="connsiteY3" fmla="*/ 423114 h 425250"/>
                <a:gd name="connsiteX4" fmla="*/ 173813 w 384750"/>
                <a:gd name="connsiteY4" fmla="*/ 423114 h 425250"/>
                <a:gd name="connsiteX5" fmla="*/ 194063 w 384750"/>
                <a:gd name="connsiteY5" fmla="*/ 402864 h 425250"/>
                <a:gd name="connsiteX6" fmla="*/ 194063 w 384750"/>
                <a:gd name="connsiteY6" fmla="*/ 389364 h 425250"/>
                <a:gd name="connsiteX7" fmla="*/ 200813 w 384750"/>
                <a:gd name="connsiteY7" fmla="*/ 382614 h 425250"/>
                <a:gd name="connsiteX8" fmla="*/ 207563 w 384750"/>
                <a:gd name="connsiteY8" fmla="*/ 389364 h 425250"/>
                <a:gd name="connsiteX9" fmla="*/ 207563 w 384750"/>
                <a:gd name="connsiteY9" fmla="*/ 402864 h 425250"/>
                <a:gd name="connsiteX10" fmla="*/ 227813 w 384750"/>
                <a:gd name="connsiteY10" fmla="*/ 423114 h 425250"/>
                <a:gd name="connsiteX11" fmla="*/ 248063 w 384750"/>
                <a:gd name="connsiteY11" fmla="*/ 402864 h 425250"/>
                <a:gd name="connsiteX12" fmla="*/ 248063 w 384750"/>
                <a:gd name="connsiteY12" fmla="*/ 362364 h 425250"/>
                <a:gd name="connsiteX13" fmla="*/ 254813 w 384750"/>
                <a:gd name="connsiteY13" fmla="*/ 355614 h 425250"/>
                <a:gd name="connsiteX14" fmla="*/ 261563 w 384750"/>
                <a:gd name="connsiteY14" fmla="*/ 362364 h 425250"/>
                <a:gd name="connsiteX15" fmla="*/ 261563 w 384750"/>
                <a:gd name="connsiteY15" fmla="*/ 402864 h 425250"/>
                <a:gd name="connsiteX16" fmla="*/ 281813 w 384750"/>
                <a:gd name="connsiteY16" fmla="*/ 423114 h 425250"/>
                <a:gd name="connsiteX17" fmla="*/ 302063 w 384750"/>
                <a:gd name="connsiteY17" fmla="*/ 402864 h 425250"/>
                <a:gd name="connsiteX18" fmla="*/ 302063 w 384750"/>
                <a:gd name="connsiteY18" fmla="*/ 294864 h 425250"/>
                <a:gd name="connsiteX19" fmla="*/ 308813 w 384750"/>
                <a:gd name="connsiteY19" fmla="*/ 288114 h 425250"/>
                <a:gd name="connsiteX20" fmla="*/ 315563 w 384750"/>
                <a:gd name="connsiteY20" fmla="*/ 294864 h 425250"/>
                <a:gd name="connsiteX21" fmla="*/ 315563 w 384750"/>
                <a:gd name="connsiteY21" fmla="*/ 402864 h 425250"/>
                <a:gd name="connsiteX22" fmla="*/ 335813 w 384750"/>
                <a:gd name="connsiteY22" fmla="*/ 423114 h 425250"/>
                <a:gd name="connsiteX23" fmla="*/ 356063 w 384750"/>
                <a:gd name="connsiteY23" fmla="*/ 402864 h 425250"/>
                <a:gd name="connsiteX24" fmla="*/ 356063 w 384750"/>
                <a:gd name="connsiteY24" fmla="*/ 153121 h 425250"/>
                <a:gd name="connsiteX25" fmla="*/ 362813 w 384750"/>
                <a:gd name="connsiteY25" fmla="*/ 146371 h 425250"/>
                <a:gd name="connsiteX26" fmla="*/ 369563 w 384750"/>
                <a:gd name="connsiteY26" fmla="*/ 153121 h 425250"/>
                <a:gd name="connsiteX27" fmla="*/ 369563 w 384750"/>
                <a:gd name="connsiteY27" fmla="*/ 416351 h 425250"/>
                <a:gd name="connsiteX28" fmla="*/ 383063 w 384750"/>
                <a:gd name="connsiteY28" fmla="*/ 416351 h 425250"/>
                <a:gd name="connsiteX29" fmla="*/ 383063 w 384750"/>
                <a:gd name="connsiteY29" fmla="*/ 153121 h 425250"/>
                <a:gd name="connsiteX30" fmla="*/ 362813 w 384750"/>
                <a:gd name="connsiteY30" fmla="*/ 132871 h 425250"/>
                <a:gd name="connsiteX31" fmla="*/ 342563 w 384750"/>
                <a:gd name="connsiteY31" fmla="*/ 153121 h 425250"/>
                <a:gd name="connsiteX32" fmla="*/ 342563 w 384750"/>
                <a:gd name="connsiteY32" fmla="*/ 402864 h 425250"/>
                <a:gd name="connsiteX33" fmla="*/ 335813 w 384750"/>
                <a:gd name="connsiteY33" fmla="*/ 409614 h 425250"/>
                <a:gd name="connsiteX34" fmla="*/ 329063 w 384750"/>
                <a:gd name="connsiteY34" fmla="*/ 402864 h 425250"/>
                <a:gd name="connsiteX35" fmla="*/ 329063 w 384750"/>
                <a:gd name="connsiteY35" fmla="*/ 294864 h 425250"/>
                <a:gd name="connsiteX36" fmla="*/ 308813 w 384750"/>
                <a:gd name="connsiteY36" fmla="*/ 274614 h 425250"/>
                <a:gd name="connsiteX37" fmla="*/ 288563 w 384750"/>
                <a:gd name="connsiteY37" fmla="*/ 294864 h 425250"/>
                <a:gd name="connsiteX38" fmla="*/ 288563 w 384750"/>
                <a:gd name="connsiteY38" fmla="*/ 402864 h 425250"/>
                <a:gd name="connsiteX39" fmla="*/ 281813 w 384750"/>
                <a:gd name="connsiteY39" fmla="*/ 409614 h 425250"/>
                <a:gd name="connsiteX40" fmla="*/ 275063 w 384750"/>
                <a:gd name="connsiteY40" fmla="*/ 402864 h 425250"/>
                <a:gd name="connsiteX41" fmla="*/ 275063 w 384750"/>
                <a:gd name="connsiteY41" fmla="*/ 362364 h 425250"/>
                <a:gd name="connsiteX42" fmla="*/ 254813 w 384750"/>
                <a:gd name="connsiteY42" fmla="*/ 342114 h 425250"/>
                <a:gd name="connsiteX43" fmla="*/ 234563 w 384750"/>
                <a:gd name="connsiteY43" fmla="*/ 362364 h 425250"/>
                <a:gd name="connsiteX44" fmla="*/ 234563 w 384750"/>
                <a:gd name="connsiteY44" fmla="*/ 402864 h 425250"/>
                <a:gd name="connsiteX45" fmla="*/ 227813 w 384750"/>
                <a:gd name="connsiteY45" fmla="*/ 409614 h 425250"/>
                <a:gd name="connsiteX46" fmla="*/ 221063 w 384750"/>
                <a:gd name="connsiteY46" fmla="*/ 402864 h 425250"/>
                <a:gd name="connsiteX47" fmla="*/ 221063 w 384750"/>
                <a:gd name="connsiteY47" fmla="*/ 389364 h 425250"/>
                <a:gd name="connsiteX48" fmla="*/ 200813 w 384750"/>
                <a:gd name="connsiteY48" fmla="*/ 369114 h 425250"/>
                <a:gd name="connsiteX49" fmla="*/ 180563 w 384750"/>
                <a:gd name="connsiteY49" fmla="*/ 389364 h 425250"/>
                <a:gd name="connsiteX50" fmla="*/ 180563 w 384750"/>
                <a:gd name="connsiteY50" fmla="*/ 402864 h 425250"/>
                <a:gd name="connsiteX51" fmla="*/ 173813 w 384750"/>
                <a:gd name="connsiteY51" fmla="*/ 409614 h 425250"/>
                <a:gd name="connsiteX52" fmla="*/ 25313 w 384750"/>
                <a:gd name="connsiteY52" fmla="*/ 409614 h 425250"/>
                <a:gd name="connsiteX53" fmla="*/ 18559 w 384750"/>
                <a:gd name="connsiteY53" fmla="*/ 402856 h 425250"/>
                <a:gd name="connsiteX54" fmla="*/ 25062 w 384750"/>
                <a:gd name="connsiteY54" fmla="*/ 396108 h 425250"/>
                <a:gd name="connsiteX55" fmla="*/ 46011 w 384750"/>
                <a:gd name="connsiteY55" fmla="*/ 396899 h 425250"/>
                <a:gd name="connsiteX56" fmla="*/ 251213 w 384750"/>
                <a:gd name="connsiteY56" fmla="*/ 308312 h 425250"/>
                <a:gd name="connsiteX57" fmla="*/ 335865 w 384750"/>
                <a:gd name="connsiteY57" fmla="*/ 99503 h 425250"/>
                <a:gd name="connsiteX58" fmla="*/ 335852 w 384750"/>
                <a:gd name="connsiteY58" fmla="*/ 57777 h 425250"/>
                <a:gd name="connsiteX59" fmla="*/ 313842 w 384750"/>
                <a:gd name="connsiteY59" fmla="*/ 57777 h 425250"/>
                <a:gd name="connsiteX60" fmla="*/ 329339 w 384750"/>
                <a:gd name="connsiteY60" fmla="*/ 31113 h 425250"/>
                <a:gd name="connsiteX61" fmla="*/ 354421 w 384750"/>
                <a:gd name="connsiteY61" fmla="*/ 70882 h 425250"/>
                <a:gd name="connsiteX62" fmla="*/ 365838 w 384750"/>
                <a:gd name="connsiteY62" fmla="*/ 63684 h 425250"/>
                <a:gd name="connsiteX63" fmla="*/ 328865 w 384750"/>
                <a:gd name="connsiteY63" fmla="*/ 5063 h 425250"/>
                <a:gd name="connsiteX64" fmla="*/ 290388 w 384750"/>
                <a:gd name="connsiteY64" fmla="*/ 71277 h 425250"/>
                <a:gd name="connsiteX65" fmla="*/ 322352 w 384750"/>
                <a:gd name="connsiteY65" fmla="*/ 71277 h 425250"/>
                <a:gd name="connsiteX66" fmla="*/ 322366 w 384750"/>
                <a:gd name="connsiteY66" fmla="*/ 99503 h 425250"/>
                <a:gd name="connsiteX67" fmla="*/ 46268 w 384750"/>
                <a:gd name="connsiteY67" fmla="*/ 383405 h 42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84750" h="425250">
                  <a:moveTo>
                    <a:pt x="46268" y="383405"/>
                  </a:moveTo>
                  <a:lnTo>
                    <a:pt x="25313" y="382614"/>
                  </a:lnTo>
                  <a:cubicBezTo>
                    <a:pt x="14129" y="382614"/>
                    <a:pt x="5063" y="391681"/>
                    <a:pt x="5063" y="402864"/>
                  </a:cubicBezTo>
                  <a:cubicBezTo>
                    <a:pt x="5063" y="414048"/>
                    <a:pt x="14129" y="423114"/>
                    <a:pt x="25313" y="423114"/>
                  </a:cubicBezTo>
                  <a:lnTo>
                    <a:pt x="173813" y="423114"/>
                  </a:lnTo>
                  <a:cubicBezTo>
                    <a:pt x="184991" y="423102"/>
                    <a:pt x="194050" y="414043"/>
                    <a:pt x="194063" y="402864"/>
                  </a:cubicBezTo>
                  <a:lnTo>
                    <a:pt x="194063" y="389364"/>
                  </a:lnTo>
                  <a:cubicBezTo>
                    <a:pt x="194063" y="385636"/>
                    <a:pt x="197085" y="382614"/>
                    <a:pt x="200813" y="382614"/>
                  </a:cubicBezTo>
                  <a:cubicBezTo>
                    <a:pt x="204540" y="382614"/>
                    <a:pt x="207563" y="385636"/>
                    <a:pt x="207563" y="389364"/>
                  </a:cubicBezTo>
                  <a:lnTo>
                    <a:pt x="207563" y="402864"/>
                  </a:lnTo>
                  <a:cubicBezTo>
                    <a:pt x="207563" y="414048"/>
                    <a:pt x="216629" y="423114"/>
                    <a:pt x="227813" y="423114"/>
                  </a:cubicBezTo>
                  <a:cubicBezTo>
                    <a:pt x="238996" y="423114"/>
                    <a:pt x="248063" y="414048"/>
                    <a:pt x="248063" y="402864"/>
                  </a:cubicBezTo>
                  <a:lnTo>
                    <a:pt x="248063" y="362364"/>
                  </a:lnTo>
                  <a:cubicBezTo>
                    <a:pt x="248063" y="358636"/>
                    <a:pt x="251085" y="355614"/>
                    <a:pt x="254813" y="355614"/>
                  </a:cubicBezTo>
                  <a:cubicBezTo>
                    <a:pt x="258540" y="355614"/>
                    <a:pt x="261563" y="358636"/>
                    <a:pt x="261563" y="362364"/>
                  </a:cubicBezTo>
                  <a:lnTo>
                    <a:pt x="261563" y="402864"/>
                  </a:lnTo>
                  <a:cubicBezTo>
                    <a:pt x="261563" y="414048"/>
                    <a:pt x="270629" y="423114"/>
                    <a:pt x="281813" y="423114"/>
                  </a:cubicBezTo>
                  <a:cubicBezTo>
                    <a:pt x="292996" y="423114"/>
                    <a:pt x="302063" y="414048"/>
                    <a:pt x="302063" y="402864"/>
                  </a:cubicBezTo>
                  <a:lnTo>
                    <a:pt x="302063" y="294864"/>
                  </a:lnTo>
                  <a:cubicBezTo>
                    <a:pt x="302063" y="291136"/>
                    <a:pt x="305085" y="288114"/>
                    <a:pt x="308813" y="288114"/>
                  </a:cubicBezTo>
                  <a:cubicBezTo>
                    <a:pt x="312540" y="288114"/>
                    <a:pt x="315563" y="291136"/>
                    <a:pt x="315563" y="294864"/>
                  </a:cubicBezTo>
                  <a:lnTo>
                    <a:pt x="315563" y="402864"/>
                  </a:lnTo>
                  <a:cubicBezTo>
                    <a:pt x="315563" y="414048"/>
                    <a:pt x="324629" y="423114"/>
                    <a:pt x="335813" y="423114"/>
                  </a:cubicBezTo>
                  <a:cubicBezTo>
                    <a:pt x="346996" y="423114"/>
                    <a:pt x="356063" y="414048"/>
                    <a:pt x="356063" y="402864"/>
                  </a:cubicBezTo>
                  <a:lnTo>
                    <a:pt x="356063" y="153121"/>
                  </a:lnTo>
                  <a:cubicBezTo>
                    <a:pt x="356063" y="149393"/>
                    <a:pt x="359085" y="146371"/>
                    <a:pt x="362813" y="146371"/>
                  </a:cubicBezTo>
                  <a:cubicBezTo>
                    <a:pt x="366540" y="146371"/>
                    <a:pt x="369563" y="149393"/>
                    <a:pt x="369563" y="153121"/>
                  </a:cubicBezTo>
                  <a:lnTo>
                    <a:pt x="369563" y="416351"/>
                  </a:lnTo>
                  <a:lnTo>
                    <a:pt x="383063" y="416351"/>
                  </a:lnTo>
                  <a:lnTo>
                    <a:pt x="383063" y="153121"/>
                  </a:lnTo>
                  <a:cubicBezTo>
                    <a:pt x="383063" y="141937"/>
                    <a:pt x="373996" y="132871"/>
                    <a:pt x="362813" y="132871"/>
                  </a:cubicBezTo>
                  <a:cubicBezTo>
                    <a:pt x="351629" y="132871"/>
                    <a:pt x="342563" y="141937"/>
                    <a:pt x="342563" y="153121"/>
                  </a:cubicBezTo>
                  <a:lnTo>
                    <a:pt x="342563" y="402864"/>
                  </a:lnTo>
                  <a:cubicBezTo>
                    <a:pt x="342563" y="406592"/>
                    <a:pt x="339540" y="409614"/>
                    <a:pt x="335813" y="409614"/>
                  </a:cubicBezTo>
                  <a:cubicBezTo>
                    <a:pt x="332085" y="409614"/>
                    <a:pt x="329063" y="406592"/>
                    <a:pt x="329063" y="402864"/>
                  </a:cubicBezTo>
                  <a:lnTo>
                    <a:pt x="329063" y="294864"/>
                  </a:lnTo>
                  <a:cubicBezTo>
                    <a:pt x="329063" y="283681"/>
                    <a:pt x="319996" y="274614"/>
                    <a:pt x="308813" y="274614"/>
                  </a:cubicBezTo>
                  <a:cubicBezTo>
                    <a:pt x="297629" y="274614"/>
                    <a:pt x="288563" y="283681"/>
                    <a:pt x="288563" y="294864"/>
                  </a:cubicBezTo>
                  <a:lnTo>
                    <a:pt x="288563" y="402864"/>
                  </a:lnTo>
                  <a:cubicBezTo>
                    <a:pt x="288563" y="406592"/>
                    <a:pt x="285540" y="409614"/>
                    <a:pt x="281813" y="409614"/>
                  </a:cubicBezTo>
                  <a:cubicBezTo>
                    <a:pt x="278085" y="409614"/>
                    <a:pt x="275063" y="406592"/>
                    <a:pt x="275063" y="402864"/>
                  </a:cubicBezTo>
                  <a:lnTo>
                    <a:pt x="275063" y="362364"/>
                  </a:lnTo>
                  <a:cubicBezTo>
                    <a:pt x="275063" y="351181"/>
                    <a:pt x="265996" y="342114"/>
                    <a:pt x="254813" y="342114"/>
                  </a:cubicBezTo>
                  <a:cubicBezTo>
                    <a:pt x="243629" y="342114"/>
                    <a:pt x="234563" y="351181"/>
                    <a:pt x="234563" y="362364"/>
                  </a:cubicBezTo>
                  <a:lnTo>
                    <a:pt x="234563" y="402864"/>
                  </a:lnTo>
                  <a:cubicBezTo>
                    <a:pt x="234563" y="406592"/>
                    <a:pt x="231540" y="409614"/>
                    <a:pt x="227813" y="409614"/>
                  </a:cubicBezTo>
                  <a:cubicBezTo>
                    <a:pt x="224085" y="409614"/>
                    <a:pt x="221063" y="406592"/>
                    <a:pt x="221063" y="402864"/>
                  </a:cubicBezTo>
                  <a:lnTo>
                    <a:pt x="221063" y="389364"/>
                  </a:lnTo>
                  <a:cubicBezTo>
                    <a:pt x="221063" y="378181"/>
                    <a:pt x="211996" y="369114"/>
                    <a:pt x="200813" y="369114"/>
                  </a:cubicBezTo>
                  <a:cubicBezTo>
                    <a:pt x="189629" y="369114"/>
                    <a:pt x="180563" y="378181"/>
                    <a:pt x="180563" y="389364"/>
                  </a:cubicBezTo>
                  <a:lnTo>
                    <a:pt x="180563" y="402864"/>
                  </a:lnTo>
                  <a:cubicBezTo>
                    <a:pt x="180560" y="406591"/>
                    <a:pt x="177539" y="409612"/>
                    <a:pt x="173813" y="409614"/>
                  </a:cubicBezTo>
                  <a:lnTo>
                    <a:pt x="25313" y="409614"/>
                  </a:lnTo>
                  <a:cubicBezTo>
                    <a:pt x="21581" y="409613"/>
                    <a:pt x="18558" y="406587"/>
                    <a:pt x="18559" y="402856"/>
                  </a:cubicBezTo>
                  <a:cubicBezTo>
                    <a:pt x="18560" y="399224"/>
                    <a:pt x="21433" y="396243"/>
                    <a:pt x="25062" y="396108"/>
                  </a:cubicBezTo>
                  <a:lnTo>
                    <a:pt x="46011" y="396899"/>
                  </a:lnTo>
                  <a:cubicBezTo>
                    <a:pt x="123658" y="396720"/>
                    <a:pt x="197832" y="364699"/>
                    <a:pt x="251213" y="308312"/>
                  </a:cubicBezTo>
                  <a:cubicBezTo>
                    <a:pt x="305531" y="252379"/>
                    <a:pt x="335900" y="177471"/>
                    <a:pt x="335865" y="99503"/>
                  </a:cubicBezTo>
                  <a:lnTo>
                    <a:pt x="335852" y="57777"/>
                  </a:lnTo>
                  <a:lnTo>
                    <a:pt x="313842" y="57777"/>
                  </a:lnTo>
                  <a:lnTo>
                    <a:pt x="329339" y="31113"/>
                  </a:lnTo>
                  <a:lnTo>
                    <a:pt x="354421" y="70882"/>
                  </a:lnTo>
                  <a:lnTo>
                    <a:pt x="365838" y="63684"/>
                  </a:lnTo>
                  <a:lnTo>
                    <a:pt x="328865" y="5063"/>
                  </a:lnTo>
                  <a:lnTo>
                    <a:pt x="290388" y="71277"/>
                  </a:lnTo>
                  <a:lnTo>
                    <a:pt x="322352" y="71277"/>
                  </a:lnTo>
                  <a:lnTo>
                    <a:pt x="322366" y="99503"/>
                  </a:lnTo>
                  <a:cubicBezTo>
                    <a:pt x="322365" y="253389"/>
                    <a:pt x="195809" y="383399"/>
                    <a:pt x="46268" y="3834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125580" y="4708678"/>
              <a:ext cx="209250" cy="209250"/>
            </a:xfrm>
            <a:custGeom>
              <a:avLst/>
              <a:gdLst>
                <a:gd name="connsiteX0" fmla="*/ 204169 w 209250"/>
                <a:gd name="connsiteY0" fmla="*/ 76616 h 209250"/>
                <a:gd name="connsiteX1" fmla="*/ 190946 w 209250"/>
                <a:gd name="connsiteY1" fmla="*/ 79332 h 209250"/>
                <a:gd name="connsiteX2" fmla="*/ 192304 w 209250"/>
                <a:gd name="connsiteY2" fmla="*/ 85944 h 209250"/>
                <a:gd name="connsiteX3" fmla="*/ 124178 w 209250"/>
                <a:gd name="connsiteY3" fmla="*/ 189686 h 209250"/>
                <a:gd name="connsiteX4" fmla="*/ 20436 w 209250"/>
                <a:gd name="connsiteY4" fmla="*/ 121561 h 209250"/>
                <a:gd name="connsiteX5" fmla="*/ 18610 w 209250"/>
                <a:gd name="connsiteY5" fmla="*/ 103761 h 209250"/>
                <a:gd name="connsiteX6" fmla="*/ 80263 w 209250"/>
                <a:gd name="connsiteY6" fmla="*/ 19960 h 209250"/>
                <a:gd name="connsiteX7" fmla="*/ 86710 w 209250"/>
                <a:gd name="connsiteY7" fmla="*/ 17956 h 209250"/>
                <a:gd name="connsiteX8" fmla="*/ 82702 w 209250"/>
                <a:gd name="connsiteY8" fmla="*/ 5063 h 209250"/>
                <a:gd name="connsiteX9" fmla="*/ 76256 w 209250"/>
                <a:gd name="connsiteY9" fmla="*/ 7066 h 209250"/>
                <a:gd name="connsiteX10" fmla="*/ 9665 w 209250"/>
                <a:gd name="connsiteY10" fmla="*/ 133846 h 209250"/>
                <a:gd name="connsiteX11" fmla="*/ 136444 w 209250"/>
                <a:gd name="connsiteY11" fmla="*/ 200436 h 209250"/>
                <a:gd name="connsiteX12" fmla="*/ 207610 w 209250"/>
                <a:gd name="connsiteY12" fmla="*/ 103761 h 209250"/>
                <a:gd name="connsiteX13" fmla="*/ 205527 w 209250"/>
                <a:gd name="connsiteY13" fmla="*/ 83228 h 209250"/>
                <a:gd name="connsiteX14" fmla="*/ 204169 w 209250"/>
                <a:gd name="connsiteY14" fmla="*/ 76616 h 20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50" h="209250">
                  <a:moveTo>
                    <a:pt x="204169" y="76616"/>
                  </a:moveTo>
                  <a:lnTo>
                    <a:pt x="190946" y="79332"/>
                  </a:lnTo>
                  <a:lnTo>
                    <a:pt x="192304" y="85944"/>
                  </a:lnTo>
                  <a:cubicBezTo>
                    <a:pt x="202139" y="133404"/>
                    <a:pt x="171638" y="179851"/>
                    <a:pt x="124178" y="189686"/>
                  </a:cubicBezTo>
                  <a:cubicBezTo>
                    <a:pt x="76718" y="199521"/>
                    <a:pt x="30271" y="169021"/>
                    <a:pt x="20436" y="121561"/>
                  </a:cubicBezTo>
                  <a:cubicBezTo>
                    <a:pt x="19222" y="115705"/>
                    <a:pt x="18611" y="109741"/>
                    <a:pt x="18610" y="103761"/>
                  </a:cubicBezTo>
                  <a:cubicBezTo>
                    <a:pt x="18469" y="65300"/>
                    <a:pt x="43503" y="31273"/>
                    <a:pt x="80263" y="19960"/>
                  </a:cubicBezTo>
                  <a:lnTo>
                    <a:pt x="86710" y="17956"/>
                  </a:lnTo>
                  <a:lnTo>
                    <a:pt x="82702" y="5063"/>
                  </a:lnTo>
                  <a:lnTo>
                    <a:pt x="76256" y="7066"/>
                  </a:lnTo>
                  <a:cubicBezTo>
                    <a:pt x="22858" y="23687"/>
                    <a:pt x="-6956" y="80448"/>
                    <a:pt x="9665" y="133846"/>
                  </a:cubicBezTo>
                  <a:cubicBezTo>
                    <a:pt x="26285" y="187243"/>
                    <a:pt x="83046" y="217057"/>
                    <a:pt x="136444" y="200436"/>
                  </a:cubicBezTo>
                  <a:cubicBezTo>
                    <a:pt x="178769" y="187262"/>
                    <a:pt x="207606" y="148090"/>
                    <a:pt x="207610" y="103761"/>
                  </a:cubicBezTo>
                  <a:cubicBezTo>
                    <a:pt x="207612" y="96864"/>
                    <a:pt x="206914" y="89984"/>
                    <a:pt x="205527" y="83228"/>
                  </a:cubicBezTo>
                  <a:lnTo>
                    <a:pt x="204169" y="7661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220128" y="4706127"/>
              <a:ext cx="108000" cy="121500"/>
            </a:xfrm>
            <a:custGeom>
              <a:avLst/>
              <a:gdLst>
                <a:gd name="connsiteX0" fmla="*/ 11813 w 108000"/>
                <a:gd name="connsiteY0" fmla="*/ 5063 h 121500"/>
                <a:gd name="connsiteX1" fmla="*/ 5063 w 108000"/>
                <a:gd name="connsiteY1" fmla="*/ 5063 h 121500"/>
                <a:gd name="connsiteX2" fmla="*/ 5063 w 108000"/>
                <a:gd name="connsiteY2" fmla="*/ 117248 h 121500"/>
                <a:gd name="connsiteX3" fmla="*/ 105607 w 108000"/>
                <a:gd name="connsiteY3" fmla="*/ 66808 h 121500"/>
                <a:gd name="connsiteX4" fmla="*/ 102463 w 108000"/>
                <a:gd name="connsiteY4" fmla="*/ 60737 h 121500"/>
                <a:gd name="connsiteX5" fmla="*/ 11813 w 108000"/>
                <a:gd name="connsiteY5" fmla="*/ 5063 h 121500"/>
                <a:gd name="connsiteX6" fmla="*/ 18563 w 108000"/>
                <a:gd name="connsiteY6" fmla="*/ 95377 h 121500"/>
                <a:gd name="connsiteX7" fmla="*/ 18563 w 108000"/>
                <a:gd name="connsiteY7" fmla="*/ 18833 h 121500"/>
                <a:gd name="connsiteX8" fmla="*/ 87097 w 108000"/>
                <a:gd name="connsiteY8" fmla="*/ 60994 h 121500"/>
                <a:gd name="connsiteX9" fmla="*/ 18563 w 108000"/>
                <a:gd name="connsiteY9" fmla="*/ 95377 h 12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00" h="121500">
                  <a:moveTo>
                    <a:pt x="11813" y="5063"/>
                  </a:moveTo>
                  <a:lnTo>
                    <a:pt x="5063" y="5063"/>
                  </a:lnTo>
                  <a:lnTo>
                    <a:pt x="5063" y="117248"/>
                  </a:lnTo>
                  <a:lnTo>
                    <a:pt x="105607" y="66808"/>
                  </a:lnTo>
                  <a:lnTo>
                    <a:pt x="102463" y="60737"/>
                  </a:lnTo>
                  <a:cubicBezTo>
                    <a:pt x="84853" y="26856"/>
                    <a:pt x="49995" y="5447"/>
                    <a:pt x="11813" y="5063"/>
                  </a:cubicBezTo>
                  <a:close/>
                  <a:moveTo>
                    <a:pt x="18563" y="95377"/>
                  </a:moveTo>
                  <a:lnTo>
                    <a:pt x="18563" y="18833"/>
                  </a:lnTo>
                  <a:cubicBezTo>
                    <a:pt x="46768" y="21323"/>
                    <a:pt x="72157" y="36941"/>
                    <a:pt x="87097" y="60994"/>
                  </a:cubicBezTo>
                  <a:lnTo>
                    <a:pt x="18563" y="9537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18" name="图形 96"/>
          <p:cNvGrpSpPr/>
          <p:nvPr/>
        </p:nvGrpSpPr>
        <p:grpSpPr>
          <a:xfrm>
            <a:off x="4572746" y="2831865"/>
            <a:ext cx="431999" cy="432000"/>
            <a:chOff x="4572746" y="3060464"/>
            <a:chExt cx="431999" cy="432000"/>
          </a:xfrm>
          <a:effectLst/>
        </p:grpSpPr>
        <p:sp>
          <p:nvSpPr>
            <p:cNvPr id="19" name="任意多边形: 形状 18"/>
            <p:cNvSpPr/>
            <p:nvPr/>
          </p:nvSpPr>
          <p:spPr>
            <a:xfrm>
              <a:off x="4825432" y="3392991"/>
              <a:ext cx="182250" cy="20250"/>
            </a:xfrm>
            <a:custGeom>
              <a:avLst/>
              <a:gdLst>
                <a:gd name="connsiteX0" fmla="*/ 5062 w 182249"/>
                <a:gd name="connsiteY0" fmla="*/ 5062 h 20250"/>
                <a:gd name="connsiteX1" fmla="*/ 179313 w 182249"/>
                <a:gd name="connsiteY1" fmla="*/ 5062 h 20250"/>
                <a:gd name="connsiteX2" fmla="*/ 179313 w 182249"/>
                <a:gd name="connsiteY2" fmla="*/ 18562 h 20250"/>
                <a:gd name="connsiteX3" fmla="*/ 5062 w 182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9" h="20250">
                  <a:moveTo>
                    <a:pt x="5062" y="5062"/>
                  </a:moveTo>
                  <a:lnTo>
                    <a:pt x="179313" y="5062"/>
                  </a:lnTo>
                  <a:lnTo>
                    <a:pt x="179313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4567684" y="3392991"/>
              <a:ext cx="182250" cy="20250"/>
            </a:xfrm>
            <a:custGeom>
              <a:avLst/>
              <a:gdLst>
                <a:gd name="connsiteX0" fmla="*/ 5062 w 182249"/>
                <a:gd name="connsiteY0" fmla="*/ 5062 h 20250"/>
                <a:gd name="connsiteX1" fmla="*/ 178436 w 182249"/>
                <a:gd name="connsiteY1" fmla="*/ 5062 h 20250"/>
                <a:gd name="connsiteX2" fmla="*/ 178436 w 182249"/>
                <a:gd name="connsiteY2" fmla="*/ 18562 h 20250"/>
                <a:gd name="connsiteX3" fmla="*/ 5062 w 182249"/>
                <a:gd name="connsiteY3" fmla="*/ 18562 h 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9" h="20250">
                  <a:moveTo>
                    <a:pt x="5062" y="5062"/>
                  </a:moveTo>
                  <a:lnTo>
                    <a:pt x="178436" y="5062"/>
                  </a:lnTo>
                  <a:lnTo>
                    <a:pt x="178436" y="18562"/>
                  </a:lnTo>
                  <a:lnTo>
                    <a:pt x="50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4567684" y="305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621684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4675683" y="3055491"/>
              <a:ext cx="20250" cy="33750"/>
            </a:xfrm>
            <a:custGeom>
              <a:avLst/>
              <a:gdLst>
                <a:gd name="connsiteX0" fmla="*/ 5062 w 20249"/>
                <a:gd name="connsiteY0" fmla="*/ 5062 h 33750"/>
                <a:gd name="connsiteX1" fmla="*/ 18562 w 20249"/>
                <a:gd name="connsiteY1" fmla="*/ 5062 h 33750"/>
                <a:gd name="connsiteX2" fmla="*/ 18562 w 20249"/>
                <a:gd name="connsiteY2" fmla="*/ 32745 h 33750"/>
                <a:gd name="connsiteX3" fmla="*/ 5062 w 20249"/>
                <a:gd name="connsiteY3" fmla="*/ 3274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33750">
                  <a:moveTo>
                    <a:pt x="5062" y="5062"/>
                  </a:moveTo>
                  <a:lnTo>
                    <a:pt x="18562" y="5062"/>
                  </a:lnTo>
                  <a:lnTo>
                    <a:pt x="18562" y="32745"/>
                  </a:lnTo>
                  <a:lnTo>
                    <a:pt x="5062" y="327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918683" y="305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972683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891683" y="3055491"/>
              <a:ext cx="20250" cy="33750"/>
            </a:xfrm>
            <a:custGeom>
              <a:avLst/>
              <a:gdLst>
                <a:gd name="connsiteX0" fmla="*/ 5062 w 20249"/>
                <a:gd name="connsiteY0" fmla="*/ 5062 h 33750"/>
                <a:gd name="connsiteX1" fmla="*/ 18562 w 20249"/>
                <a:gd name="connsiteY1" fmla="*/ 5062 h 33750"/>
                <a:gd name="connsiteX2" fmla="*/ 18562 w 20249"/>
                <a:gd name="connsiteY2" fmla="*/ 32745 h 33750"/>
                <a:gd name="connsiteX3" fmla="*/ 5062 w 20249"/>
                <a:gd name="connsiteY3" fmla="*/ 3274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33750">
                  <a:moveTo>
                    <a:pt x="5062" y="5062"/>
                  </a:moveTo>
                  <a:lnTo>
                    <a:pt x="18562" y="5062"/>
                  </a:lnTo>
                  <a:lnTo>
                    <a:pt x="18562" y="32745"/>
                  </a:lnTo>
                  <a:lnTo>
                    <a:pt x="5062" y="327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959183" y="31229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6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6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4932183" y="3122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4594684" y="3122991"/>
              <a:ext cx="47250" cy="60750"/>
            </a:xfrm>
            <a:custGeom>
              <a:avLst/>
              <a:gdLst>
                <a:gd name="connsiteX0" fmla="*/ 5062 w 47249"/>
                <a:gd name="connsiteY0" fmla="*/ 18562 h 60750"/>
                <a:gd name="connsiteX1" fmla="*/ 5062 w 47249"/>
                <a:gd name="connsiteY1" fmla="*/ 45562 h 60750"/>
                <a:gd name="connsiteX2" fmla="*/ 18562 w 47249"/>
                <a:gd name="connsiteY2" fmla="*/ 59062 h 60750"/>
                <a:gd name="connsiteX3" fmla="*/ 32062 w 47249"/>
                <a:gd name="connsiteY3" fmla="*/ 59062 h 60750"/>
                <a:gd name="connsiteX4" fmla="*/ 45562 w 47249"/>
                <a:gd name="connsiteY4" fmla="*/ 45562 h 60750"/>
                <a:gd name="connsiteX5" fmla="*/ 45562 w 47249"/>
                <a:gd name="connsiteY5" fmla="*/ 18562 h 60750"/>
                <a:gd name="connsiteX6" fmla="*/ 32062 w 47249"/>
                <a:gd name="connsiteY6" fmla="*/ 5062 h 60750"/>
                <a:gd name="connsiteX7" fmla="*/ 18562 w 47249"/>
                <a:gd name="connsiteY7" fmla="*/ 5062 h 60750"/>
                <a:gd name="connsiteX8" fmla="*/ 50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18562"/>
                  </a:move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4567684" y="3122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4567684" y="3190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621684" y="3190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4959183" y="3257991"/>
              <a:ext cx="47250" cy="60750"/>
            </a:xfrm>
            <a:custGeom>
              <a:avLst/>
              <a:gdLst>
                <a:gd name="connsiteX0" fmla="*/ 45562 w 47249"/>
                <a:gd name="connsiteY0" fmla="*/ 18562 h 60750"/>
                <a:gd name="connsiteX1" fmla="*/ 32062 w 47249"/>
                <a:gd name="connsiteY1" fmla="*/ 5062 h 60750"/>
                <a:gd name="connsiteX2" fmla="*/ 18562 w 47249"/>
                <a:gd name="connsiteY2" fmla="*/ 5062 h 60750"/>
                <a:gd name="connsiteX3" fmla="*/ 5062 w 47249"/>
                <a:gd name="connsiteY3" fmla="*/ 18562 h 60750"/>
                <a:gd name="connsiteX4" fmla="*/ 5062 w 47249"/>
                <a:gd name="connsiteY4" fmla="*/ 45562 h 60750"/>
                <a:gd name="connsiteX5" fmla="*/ 18562 w 47249"/>
                <a:gd name="connsiteY5" fmla="*/ 59062 h 60750"/>
                <a:gd name="connsiteX6" fmla="*/ 32062 w 47249"/>
                <a:gd name="connsiteY6" fmla="*/ 59062 h 60750"/>
                <a:gd name="connsiteX7" fmla="*/ 45562 w 47249"/>
                <a:gd name="connsiteY7" fmla="*/ 45562 h 60750"/>
                <a:gd name="connsiteX8" fmla="*/ 455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45562" y="18562"/>
                  </a:move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4932183" y="3257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4594684" y="3257991"/>
              <a:ext cx="47250" cy="60750"/>
            </a:xfrm>
            <a:custGeom>
              <a:avLst/>
              <a:gdLst>
                <a:gd name="connsiteX0" fmla="*/ 45562 w 47249"/>
                <a:gd name="connsiteY0" fmla="*/ 18562 h 60750"/>
                <a:gd name="connsiteX1" fmla="*/ 32062 w 47249"/>
                <a:gd name="connsiteY1" fmla="*/ 5062 h 60750"/>
                <a:gd name="connsiteX2" fmla="*/ 18562 w 47249"/>
                <a:gd name="connsiteY2" fmla="*/ 5062 h 60750"/>
                <a:gd name="connsiteX3" fmla="*/ 5062 w 47249"/>
                <a:gd name="connsiteY3" fmla="*/ 18562 h 60750"/>
                <a:gd name="connsiteX4" fmla="*/ 5062 w 47249"/>
                <a:gd name="connsiteY4" fmla="*/ 45562 h 60750"/>
                <a:gd name="connsiteX5" fmla="*/ 18562 w 47249"/>
                <a:gd name="connsiteY5" fmla="*/ 59062 h 60750"/>
                <a:gd name="connsiteX6" fmla="*/ 32062 w 47249"/>
                <a:gd name="connsiteY6" fmla="*/ 59062 h 60750"/>
                <a:gd name="connsiteX7" fmla="*/ 45562 w 47249"/>
                <a:gd name="connsiteY7" fmla="*/ 45562 h 60750"/>
                <a:gd name="connsiteX8" fmla="*/ 45562 w 47249"/>
                <a:gd name="connsiteY8" fmla="*/ 185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45562" y="18562"/>
                  </a:move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4567684" y="32579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648683" y="3271330"/>
              <a:ext cx="20250" cy="47250"/>
            </a:xfrm>
            <a:custGeom>
              <a:avLst/>
              <a:gdLst>
                <a:gd name="connsiteX0" fmla="*/ 5062 w 20249"/>
                <a:gd name="connsiteY0" fmla="*/ 5062 h 47250"/>
                <a:gd name="connsiteX1" fmla="*/ 18562 w 20249"/>
                <a:gd name="connsiteY1" fmla="*/ 5062 h 47250"/>
                <a:gd name="connsiteX2" fmla="*/ 18562 w 20249"/>
                <a:gd name="connsiteY2" fmla="*/ 45724 h 47250"/>
                <a:gd name="connsiteX3" fmla="*/ 5062 w 20249"/>
                <a:gd name="connsiteY3" fmla="*/ 45724 h 4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47250">
                  <a:moveTo>
                    <a:pt x="5062" y="5062"/>
                  </a:moveTo>
                  <a:lnTo>
                    <a:pt x="18562" y="5062"/>
                  </a:lnTo>
                  <a:lnTo>
                    <a:pt x="18562" y="45724"/>
                  </a:lnTo>
                  <a:lnTo>
                    <a:pt x="5062" y="4572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4567684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4621684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648683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824183" y="3325491"/>
              <a:ext cx="47250" cy="60750"/>
            </a:xfrm>
            <a:custGeom>
              <a:avLst/>
              <a:gdLst>
                <a:gd name="connsiteX0" fmla="*/ 18562 w 47249"/>
                <a:gd name="connsiteY0" fmla="*/ 59062 h 60750"/>
                <a:gd name="connsiteX1" fmla="*/ 32062 w 47249"/>
                <a:gd name="connsiteY1" fmla="*/ 59062 h 60750"/>
                <a:gd name="connsiteX2" fmla="*/ 45562 w 47249"/>
                <a:gd name="connsiteY2" fmla="*/ 45562 h 60750"/>
                <a:gd name="connsiteX3" fmla="*/ 45562 w 47249"/>
                <a:gd name="connsiteY3" fmla="*/ 18562 h 60750"/>
                <a:gd name="connsiteX4" fmla="*/ 32062 w 47249"/>
                <a:gd name="connsiteY4" fmla="*/ 5062 h 60750"/>
                <a:gd name="connsiteX5" fmla="*/ 18562 w 47249"/>
                <a:gd name="connsiteY5" fmla="*/ 5062 h 60750"/>
                <a:gd name="connsiteX6" fmla="*/ 5062 w 47249"/>
                <a:gd name="connsiteY6" fmla="*/ 18562 h 60750"/>
                <a:gd name="connsiteX7" fmla="*/ 5062 w 47249"/>
                <a:gd name="connsiteY7" fmla="*/ 45562 h 60750"/>
                <a:gd name="connsiteX8" fmla="*/ 18562 w 47249"/>
                <a:gd name="connsiteY8" fmla="*/ 590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9062"/>
                  </a:move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4905183" y="33254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959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4702683" y="3325491"/>
              <a:ext cx="47250" cy="60750"/>
            </a:xfrm>
            <a:custGeom>
              <a:avLst/>
              <a:gdLst>
                <a:gd name="connsiteX0" fmla="*/ 18562 w 47249"/>
                <a:gd name="connsiteY0" fmla="*/ 5062 h 60750"/>
                <a:gd name="connsiteX1" fmla="*/ 5062 w 47249"/>
                <a:gd name="connsiteY1" fmla="*/ 18562 h 60750"/>
                <a:gd name="connsiteX2" fmla="*/ 5062 w 47249"/>
                <a:gd name="connsiteY2" fmla="*/ 45562 h 60750"/>
                <a:gd name="connsiteX3" fmla="*/ 18562 w 47249"/>
                <a:gd name="connsiteY3" fmla="*/ 59062 h 60750"/>
                <a:gd name="connsiteX4" fmla="*/ 32062 w 47249"/>
                <a:gd name="connsiteY4" fmla="*/ 59062 h 60750"/>
                <a:gd name="connsiteX5" fmla="*/ 45562 w 47249"/>
                <a:gd name="connsiteY5" fmla="*/ 45562 h 60750"/>
                <a:gd name="connsiteX6" fmla="*/ 45562 w 47249"/>
                <a:gd name="connsiteY6" fmla="*/ 18562 h 60750"/>
                <a:gd name="connsiteX7" fmla="*/ 32062 w 47249"/>
                <a:gd name="connsiteY7" fmla="*/ 5062 h 60750"/>
                <a:gd name="connsiteX8" fmla="*/ 18562 w 47249"/>
                <a:gd name="connsiteY8" fmla="*/ 5062 h 60750"/>
                <a:gd name="connsiteX9" fmla="*/ 32062 w 47249"/>
                <a:gd name="connsiteY9" fmla="*/ 45562 h 60750"/>
                <a:gd name="connsiteX10" fmla="*/ 18562 w 47249"/>
                <a:gd name="connsiteY10" fmla="*/ 45562 h 60750"/>
                <a:gd name="connsiteX11" fmla="*/ 18562 w 47249"/>
                <a:gd name="connsiteY11" fmla="*/ 18562 h 60750"/>
                <a:gd name="connsiteX12" fmla="*/ 32062 w 47249"/>
                <a:gd name="connsiteY12" fmla="*/ 18562 h 60750"/>
                <a:gd name="connsiteX13" fmla="*/ 32062 w 47249"/>
                <a:gd name="connsiteY13" fmla="*/ 45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18562" y="5062"/>
                  </a:move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lose/>
                  <a:moveTo>
                    <a:pt x="32062" y="45562"/>
                  </a:moveTo>
                  <a:lnTo>
                    <a:pt x="18562" y="45562"/>
                  </a:lnTo>
                  <a:lnTo>
                    <a:pt x="18562" y="18562"/>
                  </a:lnTo>
                  <a:lnTo>
                    <a:pt x="32062" y="18562"/>
                  </a:lnTo>
                  <a:lnTo>
                    <a:pt x="32062" y="45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4878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4932183" y="3190491"/>
              <a:ext cx="47250" cy="60750"/>
            </a:xfrm>
            <a:custGeom>
              <a:avLst/>
              <a:gdLst>
                <a:gd name="connsiteX0" fmla="*/ 5062 w 47249"/>
                <a:gd name="connsiteY0" fmla="*/ 45562 h 60750"/>
                <a:gd name="connsiteX1" fmla="*/ 18562 w 47249"/>
                <a:gd name="connsiteY1" fmla="*/ 59062 h 60750"/>
                <a:gd name="connsiteX2" fmla="*/ 32062 w 47249"/>
                <a:gd name="connsiteY2" fmla="*/ 59062 h 60750"/>
                <a:gd name="connsiteX3" fmla="*/ 45562 w 47249"/>
                <a:gd name="connsiteY3" fmla="*/ 45562 h 60750"/>
                <a:gd name="connsiteX4" fmla="*/ 45562 w 47249"/>
                <a:gd name="connsiteY4" fmla="*/ 18562 h 60750"/>
                <a:gd name="connsiteX5" fmla="*/ 32062 w 47249"/>
                <a:gd name="connsiteY5" fmla="*/ 5062 h 60750"/>
                <a:gd name="connsiteX6" fmla="*/ 18562 w 47249"/>
                <a:gd name="connsiteY6" fmla="*/ 5062 h 60750"/>
                <a:gd name="connsiteX7" fmla="*/ 5062 w 47249"/>
                <a:gd name="connsiteY7" fmla="*/ 18562 h 60750"/>
                <a:gd name="connsiteX8" fmla="*/ 5062 w 47249"/>
                <a:gd name="connsiteY8" fmla="*/ 45562 h 60750"/>
                <a:gd name="connsiteX9" fmla="*/ 18562 w 47249"/>
                <a:gd name="connsiteY9" fmla="*/ 18562 h 60750"/>
                <a:gd name="connsiteX10" fmla="*/ 32062 w 47249"/>
                <a:gd name="connsiteY10" fmla="*/ 18562 h 60750"/>
                <a:gd name="connsiteX11" fmla="*/ 32072 w 47249"/>
                <a:gd name="connsiteY11" fmla="*/ 45562 h 60750"/>
                <a:gd name="connsiteX12" fmla="*/ 18562 w 47249"/>
                <a:gd name="connsiteY12" fmla="*/ 45562 h 60750"/>
                <a:gd name="connsiteX13" fmla="*/ 18562 w 47249"/>
                <a:gd name="connsiteY13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49" h="60750">
                  <a:moveTo>
                    <a:pt x="5062" y="45562"/>
                  </a:moveTo>
                  <a:cubicBezTo>
                    <a:pt x="5070" y="53015"/>
                    <a:pt x="11110" y="59055"/>
                    <a:pt x="18562" y="59062"/>
                  </a:cubicBezTo>
                  <a:lnTo>
                    <a:pt x="32062" y="59062"/>
                  </a:lnTo>
                  <a:cubicBezTo>
                    <a:pt x="39515" y="59055"/>
                    <a:pt x="45555" y="53015"/>
                    <a:pt x="45562" y="45562"/>
                  </a:cubicBezTo>
                  <a:lnTo>
                    <a:pt x="45562" y="18562"/>
                  </a:lnTo>
                  <a:cubicBezTo>
                    <a:pt x="45555" y="11110"/>
                    <a:pt x="39515" y="5070"/>
                    <a:pt x="32062" y="5062"/>
                  </a:cubicBezTo>
                  <a:lnTo>
                    <a:pt x="18562" y="5062"/>
                  </a:lnTo>
                  <a:cubicBezTo>
                    <a:pt x="11110" y="5070"/>
                    <a:pt x="5070" y="11110"/>
                    <a:pt x="5062" y="18562"/>
                  </a:cubicBezTo>
                  <a:lnTo>
                    <a:pt x="5062" y="45562"/>
                  </a:lnTo>
                  <a:close/>
                  <a:moveTo>
                    <a:pt x="18562" y="18562"/>
                  </a:moveTo>
                  <a:lnTo>
                    <a:pt x="32062" y="18562"/>
                  </a:lnTo>
                  <a:lnTo>
                    <a:pt x="32072" y="45562"/>
                  </a:lnTo>
                  <a:lnTo>
                    <a:pt x="18562" y="45562"/>
                  </a:lnTo>
                  <a:lnTo>
                    <a:pt x="18562" y="185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4986183" y="3190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4905183" y="3271330"/>
              <a:ext cx="20250" cy="47250"/>
            </a:xfrm>
            <a:custGeom>
              <a:avLst/>
              <a:gdLst>
                <a:gd name="connsiteX0" fmla="*/ 5062 w 20249"/>
                <a:gd name="connsiteY0" fmla="*/ 5062 h 47250"/>
                <a:gd name="connsiteX1" fmla="*/ 18562 w 20249"/>
                <a:gd name="connsiteY1" fmla="*/ 5062 h 47250"/>
                <a:gd name="connsiteX2" fmla="*/ 18562 w 20249"/>
                <a:gd name="connsiteY2" fmla="*/ 45724 h 47250"/>
                <a:gd name="connsiteX3" fmla="*/ 5062 w 20249"/>
                <a:gd name="connsiteY3" fmla="*/ 45724 h 4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47250">
                  <a:moveTo>
                    <a:pt x="5062" y="5062"/>
                  </a:moveTo>
                  <a:lnTo>
                    <a:pt x="18562" y="5062"/>
                  </a:lnTo>
                  <a:lnTo>
                    <a:pt x="18562" y="45724"/>
                  </a:lnTo>
                  <a:lnTo>
                    <a:pt x="5062" y="4572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4986183" y="332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4648683" y="3055491"/>
              <a:ext cx="20250" cy="60750"/>
            </a:xfrm>
            <a:custGeom>
              <a:avLst/>
              <a:gdLst>
                <a:gd name="connsiteX0" fmla="*/ 5062 w 20249"/>
                <a:gd name="connsiteY0" fmla="*/ 5062 h 60750"/>
                <a:gd name="connsiteX1" fmla="*/ 18562 w 20249"/>
                <a:gd name="connsiteY1" fmla="*/ 5062 h 60750"/>
                <a:gd name="connsiteX2" fmla="*/ 18562 w 20249"/>
                <a:gd name="connsiteY2" fmla="*/ 59062 h 60750"/>
                <a:gd name="connsiteX3" fmla="*/ 5062 w 20249"/>
                <a:gd name="connsiteY3" fmla="*/ 590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" h="60750">
                  <a:moveTo>
                    <a:pt x="5062" y="5062"/>
                  </a:moveTo>
                  <a:lnTo>
                    <a:pt x="18562" y="5062"/>
                  </a:lnTo>
                  <a:lnTo>
                    <a:pt x="18562" y="59062"/>
                  </a:lnTo>
                  <a:lnTo>
                    <a:pt x="5062" y="5906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4648665" y="3055312"/>
              <a:ext cx="276749" cy="438750"/>
            </a:xfrm>
            <a:custGeom>
              <a:avLst/>
              <a:gdLst>
                <a:gd name="connsiteX0" fmla="*/ 119831 w 276749"/>
                <a:gd name="connsiteY0" fmla="*/ 273554 h 438750"/>
                <a:gd name="connsiteX1" fmla="*/ 119831 w 276749"/>
                <a:gd name="connsiteY1" fmla="*/ 416992 h 438750"/>
                <a:gd name="connsiteX2" fmla="*/ 140081 w 276749"/>
                <a:gd name="connsiteY2" fmla="*/ 437242 h 438750"/>
                <a:gd name="connsiteX3" fmla="*/ 160331 w 276749"/>
                <a:gd name="connsiteY3" fmla="*/ 416992 h 438750"/>
                <a:gd name="connsiteX4" fmla="*/ 160331 w 276749"/>
                <a:gd name="connsiteY4" fmla="*/ 273554 h 438750"/>
                <a:gd name="connsiteX5" fmla="*/ 273553 w 276749"/>
                <a:gd name="connsiteY5" fmla="*/ 119831 h 438750"/>
                <a:gd name="connsiteX6" fmla="*/ 119831 w 276749"/>
                <a:gd name="connsiteY6" fmla="*/ 6608 h 438750"/>
                <a:gd name="connsiteX7" fmla="*/ 6608 w 276749"/>
                <a:gd name="connsiteY7" fmla="*/ 160331 h 438750"/>
                <a:gd name="connsiteX8" fmla="*/ 119831 w 276749"/>
                <a:gd name="connsiteY8" fmla="*/ 273554 h 438750"/>
                <a:gd name="connsiteX9" fmla="*/ 140081 w 276749"/>
                <a:gd name="connsiteY9" fmla="*/ 423742 h 438750"/>
                <a:gd name="connsiteX10" fmla="*/ 133331 w 276749"/>
                <a:gd name="connsiteY10" fmla="*/ 416992 h 438750"/>
                <a:gd name="connsiteX11" fmla="*/ 133331 w 276749"/>
                <a:gd name="connsiteY11" fmla="*/ 315742 h 438750"/>
                <a:gd name="connsiteX12" fmla="*/ 146831 w 276749"/>
                <a:gd name="connsiteY12" fmla="*/ 315742 h 438750"/>
                <a:gd name="connsiteX13" fmla="*/ 146831 w 276749"/>
                <a:gd name="connsiteY13" fmla="*/ 416992 h 438750"/>
                <a:gd name="connsiteX14" fmla="*/ 140081 w 276749"/>
                <a:gd name="connsiteY14" fmla="*/ 423742 h 438750"/>
                <a:gd name="connsiteX15" fmla="*/ 146831 w 276749"/>
                <a:gd name="connsiteY15" fmla="*/ 302242 h 438750"/>
                <a:gd name="connsiteX16" fmla="*/ 133331 w 276749"/>
                <a:gd name="connsiteY16" fmla="*/ 302242 h 438750"/>
                <a:gd name="connsiteX17" fmla="*/ 133331 w 276749"/>
                <a:gd name="connsiteY17" fmla="*/ 274900 h 438750"/>
                <a:gd name="connsiteX18" fmla="*/ 140081 w 276749"/>
                <a:gd name="connsiteY18" fmla="*/ 275242 h 438750"/>
                <a:gd name="connsiteX19" fmla="*/ 146831 w 276749"/>
                <a:gd name="connsiteY19" fmla="*/ 274900 h 438750"/>
                <a:gd name="connsiteX20" fmla="*/ 146831 w 276749"/>
                <a:gd name="connsiteY20" fmla="*/ 302242 h 438750"/>
                <a:gd name="connsiteX21" fmla="*/ 140081 w 276749"/>
                <a:gd name="connsiteY21" fmla="*/ 18742 h 438750"/>
                <a:gd name="connsiteX22" fmla="*/ 261580 w 276749"/>
                <a:gd name="connsiteY22" fmla="*/ 140242 h 438750"/>
                <a:gd name="connsiteX23" fmla="*/ 140081 w 276749"/>
                <a:gd name="connsiteY23" fmla="*/ 261742 h 438750"/>
                <a:gd name="connsiteX24" fmla="*/ 18581 w 276749"/>
                <a:gd name="connsiteY24" fmla="*/ 140242 h 438750"/>
                <a:gd name="connsiteX25" fmla="*/ 140081 w 276749"/>
                <a:gd name="connsiteY25" fmla="*/ 18742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6749" h="438750">
                  <a:moveTo>
                    <a:pt x="119831" y="273554"/>
                  </a:moveTo>
                  <a:lnTo>
                    <a:pt x="119831" y="416992"/>
                  </a:lnTo>
                  <a:cubicBezTo>
                    <a:pt x="119831" y="428175"/>
                    <a:pt x="128897" y="437242"/>
                    <a:pt x="140081" y="437242"/>
                  </a:cubicBezTo>
                  <a:cubicBezTo>
                    <a:pt x="151264" y="437242"/>
                    <a:pt x="160331" y="428175"/>
                    <a:pt x="160331" y="416992"/>
                  </a:cubicBezTo>
                  <a:lnTo>
                    <a:pt x="160331" y="273554"/>
                  </a:lnTo>
                  <a:cubicBezTo>
                    <a:pt x="234045" y="262370"/>
                    <a:pt x="284737" y="193546"/>
                    <a:pt x="273553" y="119831"/>
                  </a:cubicBezTo>
                  <a:cubicBezTo>
                    <a:pt x="262369" y="46116"/>
                    <a:pt x="193545" y="-4575"/>
                    <a:pt x="119831" y="6608"/>
                  </a:cubicBezTo>
                  <a:cubicBezTo>
                    <a:pt x="46116" y="17792"/>
                    <a:pt x="-4575" y="86616"/>
                    <a:pt x="6608" y="160331"/>
                  </a:cubicBezTo>
                  <a:cubicBezTo>
                    <a:pt x="15478" y="218796"/>
                    <a:pt x="61366" y="264684"/>
                    <a:pt x="119831" y="273554"/>
                  </a:cubicBezTo>
                  <a:close/>
                  <a:moveTo>
                    <a:pt x="140081" y="423742"/>
                  </a:moveTo>
                  <a:cubicBezTo>
                    <a:pt x="136355" y="423737"/>
                    <a:pt x="133336" y="420718"/>
                    <a:pt x="133331" y="416992"/>
                  </a:cubicBezTo>
                  <a:lnTo>
                    <a:pt x="133331" y="315742"/>
                  </a:lnTo>
                  <a:lnTo>
                    <a:pt x="146831" y="315742"/>
                  </a:lnTo>
                  <a:lnTo>
                    <a:pt x="146831" y="416992"/>
                  </a:lnTo>
                  <a:cubicBezTo>
                    <a:pt x="146826" y="420718"/>
                    <a:pt x="143807" y="423737"/>
                    <a:pt x="140081" y="423742"/>
                  </a:cubicBezTo>
                  <a:close/>
                  <a:moveTo>
                    <a:pt x="146831" y="302242"/>
                  </a:moveTo>
                  <a:lnTo>
                    <a:pt x="133331" y="302242"/>
                  </a:lnTo>
                  <a:lnTo>
                    <a:pt x="133331" y="274900"/>
                  </a:lnTo>
                  <a:cubicBezTo>
                    <a:pt x="135582" y="275012"/>
                    <a:pt x="137802" y="275242"/>
                    <a:pt x="140081" y="275242"/>
                  </a:cubicBezTo>
                  <a:cubicBezTo>
                    <a:pt x="142359" y="275242"/>
                    <a:pt x="144580" y="275012"/>
                    <a:pt x="146831" y="274900"/>
                  </a:cubicBezTo>
                  <a:lnTo>
                    <a:pt x="146831" y="302242"/>
                  </a:lnTo>
                  <a:close/>
                  <a:moveTo>
                    <a:pt x="140081" y="18742"/>
                  </a:moveTo>
                  <a:cubicBezTo>
                    <a:pt x="207183" y="18742"/>
                    <a:pt x="261580" y="73139"/>
                    <a:pt x="261580" y="140242"/>
                  </a:cubicBezTo>
                  <a:cubicBezTo>
                    <a:pt x="261580" y="207344"/>
                    <a:pt x="207183" y="261742"/>
                    <a:pt x="140081" y="261742"/>
                  </a:cubicBezTo>
                  <a:cubicBezTo>
                    <a:pt x="72978" y="261742"/>
                    <a:pt x="18581" y="207344"/>
                    <a:pt x="18581" y="140242"/>
                  </a:cubicBezTo>
                  <a:cubicBezTo>
                    <a:pt x="18657" y="73170"/>
                    <a:pt x="73010" y="18817"/>
                    <a:pt x="140081" y="1874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4675683" y="3082491"/>
              <a:ext cx="222749" cy="222750"/>
            </a:xfrm>
            <a:custGeom>
              <a:avLst/>
              <a:gdLst>
                <a:gd name="connsiteX0" fmla="*/ 113062 w 222749"/>
                <a:gd name="connsiteY0" fmla="*/ 221062 h 222750"/>
                <a:gd name="connsiteX1" fmla="*/ 221062 w 222749"/>
                <a:gd name="connsiteY1" fmla="*/ 113062 h 222750"/>
                <a:gd name="connsiteX2" fmla="*/ 113062 w 222749"/>
                <a:gd name="connsiteY2" fmla="*/ 5062 h 222750"/>
                <a:gd name="connsiteX3" fmla="*/ 5062 w 222749"/>
                <a:gd name="connsiteY3" fmla="*/ 113062 h 222750"/>
                <a:gd name="connsiteX4" fmla="*/ 113062 w 222749"/>
                <a:gd name="connsiteY4" fmla="*/ 221062 h 222750"/>
                <a:gd name="connsiteX5" fmla="*/ 113062 w 222749"/>
                <a:gd name="connsiteY5" fmla="*/ 18562 h 222750"/>
                <a:gd name="connsiteX6" fmla="*/ 207562 w 222749"/>
                <a:gd name="connsiteY6" fmla="*/ 113062 h 222750"/>
                <a:gd name="connsiteX7" fmla="*/ 113062 w 222749"/>
                <a:gd name="connsiteY7" fmla="*/ 207562 h 222750"/>
                <a:gd name="connsiteX8" fmla="*/ 18562 w 222749"/>
                <a:gd name="connsiteY8" fmla="*/ 113062 h 222750"/>
                <a:gd name="connsiteX9" fmla="*/ 113062 w 222749"/>
                <a:gd name="connsiteY9" fmla="*/ 18562 h 22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749" h="222750">
                  <a:moveTo>
                    <a:pt x="113062" y="221062"/>
                  </a:moveTo>
                  <a:cubicBezTo>
                    <a:pt x="172709" y="221062"/>
                    <a:pt x="221062" y="172709"/>
                    <a:pt x="221062" y="113062"/>
                  </a:cubicBezTo>
                  <a:cubicBezTo>
                    <a:pt x="221062" y="53416"/>
                    <a:pt x="172709" y="5062"/>
                    <a:pt x="113062" y="5062"/>
                  </a:cubicBezTo>
                  <a:cubicBezTo>
                    <a:pt x="53415" y="5062"/>
                    <a:pt x="5062" y="53416"/>
                    <a:pt x="5062" y="113062"/>
                  </a:cubicBezTo>
                  <a:cubicBezTo>
                    <a:pt x="5131" y="172681"/>
                    <a:pt x="53444" y="220994"/>
                    <a:pt x="113062" y="221062"/>
                  </a:cubicBezTo>
                  <a:close/>
                  <a:moveTo>
                    <a:pt x="113062" y="18562"/>
                  </a:moveTo>
                  <a:cubicBezTo>
                    <a:pt x="165253" y="18562"/>
                    <a:pt x="207562" y="60871"/>
                    <a:pt x="207562" y="113062"/>
                  </a:cubicBezTo>
                  <a:cubicBezTo>
                    <a:pt x="207562" y="165253"/>
                    <a:pt x="165253" y="207562"/>
                    <a:pt x="113062" y="207562"/>
                  </a:cubicBezTo>
                  <a:cubicBezTo>
                    <a:pt x="60871" y="207562"/>
                    <a:pt x="18562" y="165253"/>
                    <a:pt x="18562" y="113062"/>
                  </a:cubicBezTo>
                  <a:cubicBezTo>
                    <a:pt x="18621" y="60896"/>
                    <a:pt x="60896" y="18621"/>
                    <a:pt x="113062" y="185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4708926" y="3141111"/>
              <a:ext cx="155250" cy="114750"/>
            </a:xfrm>
            <a:custGeom>
              <a:avLst/>
              <a:gdLst>
                <a:gd name="connsiteX0" fmla="*/ 79820 w 155249"/>
                <a:gd name="connsiteY0" fmla="*/ 110552 h 114750"/>
                <a:gd name="connsiteX1" fmla="*/ 153598 w 155249"/>
                <a:gd name="connsiteY1" fmla="*/ 60297 h 114750"/>
                <a:gd name="connsiteX2" fmla="*/ 154577 w 155249"/>
                <a:gd name="connsiteY2" fmla="*/ 57818 h 114750"/>
                <a:gd name="connsiteX3" fmla="*/ 153598 w 155249"/>
                <a:gd name="connsiteY3" fmla="*/ 55339 h 114750"/>
                <a:gd name="connsiteX4" fmla="*/ 50792 w 155249"/>
                <a:gd name="connsiteY4" fmla="*/ 10589 h 114750"/>
                <a:gd name="connsiteX5" fmla="*/ 6041 w 155249"/>
                <a:gd name="connsiteY5" fmla="*/ 55339 h 114750"/>
                <a:gd name="connsiteX6" fmla="*/ 5062 w 155249"/>
                <a:gd name="connsiteY6" fmla="*/ 57818 h 114750"/>
                <a:gd name="connsiteX7" fmla="*/ 6041 w 155249"/>
                <a:gd name="connsiteY7" fmla="*/ 60297 h 114750"/>
                <a:gd name="connsiteX8" fmla="*/ 79820 w 155249"/>
                <a:gd name="connsiteY8" fmla="*/ 110552 h 114750"/>
                <a:gd name="connsiteX9" fmla="*/ 79820 w 155249"/>
                <a:gd name="connsiteY9" fmla="*/ 18584 h 114750"/>
                <a:gd name="connsiteX10" fmla="*/ 140006 w 155249"/>
                <a:gd name="connsiteY10" fmla="*/ 57818 h 114750"/>
                <a:gd name="connsiteX11" fmla="*/ 53273 w 155249"/>
                <a:gd name="connsiteY11" fmla="*/ 91458 h 114750"/>
                <a:gd name="connsiteX12" fmla="*/ 19633 w 155249"/>
                <a:gd name="connsiteY12" fmla="*/ 57818 h 114750"/>
                <a:gd name="connsiteX13" fmla="*/ 79820 w 155249"/>
                <a:gd name="connsiteY13" fmla="*/ 18584 h 11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49" h="114750">
                  <a:moveTo>
                    <a:pt x="79820" y="110552"/>
                  </a:moveTo>
                  <a:cubicBezTo>
                    <a:pt x="112434" y="110655"/>
                    <a:pt x="141753" y="90684"/>
                    <a:pt x="153598" y="60297"/>
                  </a:cubicBezTo>
                  <a:lnTo>
                    <a:pt x="154577" y="57818"/>
                  </a:lnTo>
                  <a:lnTo>
                    <a:pt x="153598" y="55339"/>
                  </a:lnTo>
                  <a:cubicBezTo>
                    <a:pt x="137567" y="14593"/>
                    <a:pt x="91539" y="-5443"/>
                    <a:pt x="50792" y="10589"/>
                  </a:cubicBezTo>
                  <a:cubicBezTo>
                    <a:pt x="30310" y="18647"/>
                    <a:pt x="14100" y="34858"/>
                    <a:pt x="6041" y="55339"/>
                  </a:cubicBezTo>
                  <a:lnTo>
                    <a:pt x="5062" y="57818"/>
                  </a:lnTo>
                  <a:lnTo>
                    <a:pt x="6041" y="60297"/>
                  </a:lnTo>
                  <a:cubicBezTo>
                    <a:pt x="17887" y="90684"/>
                    <a:pt x="47205" y="110655"/>
                    <a:pt x="79820" y="110552"/>
                  </a:cubicBezTo>
                  <a:close/>
                  <a:moveTo>
                    <a:pt x="79820" y="18584"/>
                  </a:moveTo>
                  <a:cubicBezTo>
                    <a:pt x="105907" y="18502"/>
                    <a:pt x="129553" y="33916"/>
                    <a:pt x="140006" y="57818"/>
                  </a:cubicBezTo>
                  <a:cubicBezTo>
                    <a:pt x="125345" y="91058"/>
                    <a:pt x="86513" y="106119"/>
                    <a:pt x="53273" y="91458"/>
                  </a:cubicBezTo>
                  <a:cubicBezTo>
                    <a:pt x="38256" y="84834"/>
                    <a:pt x="26257" y="72835"/>
                    <a:pt x="19633" y="57818"/>
                  </a:cubicBezTo>
                  <a:cubicBezTo>
                    <a:pt x="30087" y="33916"/>
                    <a:pt x="53732" y="18502"/>
                    <a:pt x="79820" y="1858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4756683" y="3166866"/>
              <a:ext cx="60750" cy="60750"/>
            </a:xfrm>
            <a:custGeom>
              <a:avLst/>
              <a:gdLst>
                <a:gd name="connsiteX0" fmla="*/ 32062 w 60749"/>
                <a:gd name="connsiteY0" fmla="*/ 59062 h 60750"/>
                <a:gd name="connsiteX1" fmla="*/ 59062 w 60749"/>
                <a:gd name="connsiteY1" fmla="*/ 32062 h 60750"/>
                <a:gd name="connsiteX2" fmla="*/ 32062 w 60749"/>
                <a:gd name="connsiteY2" fmla="*/ 5062 h 60750"/>
                <a:gd name="connsiteX3" fmla="*/ 5062 w 60749"/>
                <a:gd name="connsiteY3" fmla="*/ 32062 h 60750"/>
                <a:gd name="connsiteX4" fmla="*/ 32062 w 60749"/>
                <a:gd name="connsiteY4" fmla="*/ 59062 h 60750"/>
                <a:gd name="connsiteX5" fmla="*/ 32062 w 60749"/>
                <a:gd name="connsiteY5" fmla="*/ 18562 h 60750"/>
                <a:gd name="connsiteX6" fmla="*/ 45562 w 60749"/>
                <a:gd name="connsiteY6" fmla="*/ 32062 h 60750"/>
                <a:gd name="connsiteX7" fmla="*/ 32062 w 60749"/>
                <a:gd name="connsiteY7" fmla="*/ 45562 h 60750"/>
                <a:gd name="connsiteX8" fmla="*/ 18562 w 60749"/>
                <a:gd name="connsiteY8" fmla="*/ 32062 h 60750"/>
                <a:gd name="connsiteX9" fmla="*/ 32062 w 60749"/>
                <a:gd name="connsiteY9" fmla="*/ 18562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49" h="60750">
                  <a:moveTo>
                    <a:pt x="32062" y="59062"/>
                  </a:moveTo>
                  <a:cubicBezTo>
                    <a:pt x="46974" y="59062"/>
                    <a:pt x="59062" y="46974"/>
                    <a:pt x="59062" y="32062"/>
                  </a:cubicBezTo>
                  <a:cubicBezTo>
                    <a:pt x="59062" y="17151"/>
                    <a:pt x="46974" y="5062"/>
                    <a:pt x="32062" y="5062"/>
                  </a:cubicBezTo>
                  <a:cubicBezTo>
                    <a:pt x="17151" y="5062"/>
                    <a:pt x="5062" y="17151"/>
                    <a:pt x="5062" y="32062"/>
                  </a:cubicBezTo>
                  <a:cubicBezTo>
                    <a:pt x="5079" y="46967"/>
                    <a:pt x="17158" y="59045"/>
                    <a:pt x="32062" y="59062"/>
                  </a:cubicBezTo>
                  <a:close/>
                  <a:moveTo>
                    <a:pt x="32062" y="18562"/>
                  </a:moveTo>
                  <a:cubicBezTo>
                    <a:pt x="39518" y="18562"/>
                    <a:pt x="45562" y="24607"/>
                    <a:pt x="45562" y="32062"/>
                  </a:cubicBezTo>
                  <a:cubicBezTo>
                    <a:pt x="45562" y="39518"/>
                    <a:pt x="39518" y="45562"/>
                    <a:pt x="32062" y="45562"/>
                  </a:cubicBezTo>
                  <a:cubicBezTo>
                    <a:pt x="24606" y="45562"/>
                    <a:pt x="18562" y="39518"/>
                    <a:pt x="18562" y="32062"/>
                  </a:cubicBezTo>
                  <a:cubicBezTo>
                    <a:pt x="18570" y="24610"/>
                    <a:pt x="24610" y="18570"/>
                    <a:pt x="32062" y="185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</p:spTree>
  </p:cSld>
  <p:clrMapOvr>
    <a:masterClrMapping/>
  </p:clrMapOvr>
  <p:transition spd="slow">
    <p:wheel spokes="8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41"/>
          <p:cNvCxnSpPr/>
          <p:nvPr/>
        </p:nvCxnSpPr>
        <p:spPr>
          <a:xfrm>
            <a:off x="695325" y="405375"/>
            <a:ext cx="0" cy="2124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12" name="Freeform 9"/>
          <p:cNvSpPr/>
          <p:nvPr/>
        </p:nvSpPr>
        <p:spPr bwMode="auto">
          <a:xfrm rot="5400000">
            <a:off x="4786488" y="-4794743"/>
            <a:ext cx="2619024" cy="12192001"/>
          </a:xfrm>
          <a:custGeom>
            <a:avLst/>
            <a:gdLst>
              <a:gd name="T0" fmla="*/ 285 w 827"/>
              <a:gd name="T1" fmla="*/ 1527 h 1636"/>
              <a:gd name="T2" fmla="*/ 707 w 827"/>
              <a:gd name="T3" fmla="*/ 910 h 1636"/>
              <a:gd name="T4" fmla="*/ 703 w 827"/>
              <a:gd name="T5" fmla="*/ 250 h 1636"/>
              <a:gd name="T6" fmla="*/ 557 w 827"/>
              <a:gd name="T7" fmla="*/ 86 h 1636"/>
              <a:gd name="T8" fmla="*/ 442 w 827"/>
              <a:gd name="T9" fmla="*/ 0 h 1636"/>
              <a:gd name="T10" fmla="*/ 0 w 827"/>
              <a:gd name="T11" fmla="*/ 0 h 1636"/>
              <a:gd name="T12" fmla="*/ 0 w 827"/>
              <a:gd name="T13" fmla="*/ 1636 h 1636"/>
              <a:gd name="T14" fmla="*/ 246 w 827"/>
              <a:gd name="T15" fmla="*/ 1636 h 1636"/>
              <a:gd name="T16" fmla="*/ 258 w 827"/>
              <a:gd name="T17" fmla="*/ 1615 h 1636"/>
              <a:gd name="T18" fmla="*/ 285 w 827"/>
              <a:gd name="T19" fmla="*/ 1527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7" h="1636">
                <a:moveTo>
                  <a:pt x="285" y="1527"/>
                </a:moveTo>
                <a:cubicBezTo>
                  <a:pt x="351" y="1285"/>
                  <a:pt x="585" y="1129"/>
                  <a:pt x="707" y="910"/>
                </a:cubicBezTo>
                <a:cubicBezTo>
                  <a:pt x="819" y="708"/>
                  <a:pt x="827" y="445"/>
                  <a:pt x="703" y="250"/>
                </a:cubicBezTo>
                <a:cubicBezTo>
                  <a:pt x="664" y="188"/>
                  <a:pt x="613" y="134"/>
                  <a:pt x="557" y="86"/>
                </a:cubicBezTo>
                <a:cubicBezTo>
                  <a:pt x="521" y="54"/>
                  <a:pt x="483" y="25"/>
                  <a:pt x="44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6"/>
                  <a:pt x="0" y="1636"/>
                  <a:pt x="0" y="1636"/>
                </a:cubicBezTo>
                <a:cubicBezTo>
                  <a:pt x="246" y="1636"/>
                  <a:pt x="246" y="1636"/>
                  <a:pt x="246" y="1636"/>
                </a:cubicBezTo>
                <a:cubicBezTo>
                  <a:pt x="251" y="1630"/>
                  <a:pt x="255" y="1623"/>
                  <a:pt x="258" y="1615"/>
                </a:cubicBezTo>
                <a:cubicBezTo>
                  <a:pt x="272" y="1588"/>
                  <a:pt x="277" y="1557"/>
                  <a:pt x="285" y="1527"/>
                </a:cubicBezTo>
                <a:close/>
              </a:path>
            </a:pathLst>
          </a:custGeom>
          <a:solidFill>
            <a:schemeClr val="tx2">
              <a:lumMod val="50000"/>
              <a:alpha val="6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D">
              <a:cs typeface="Inter" panose="020005030000000200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5337" y="2468129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0407" y="2533199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8955" y="4337050"/>
            <a:ext cx="251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altLang="zh-CN" sz="1800" dirty="0" smtClean="0">
                <a:latin typeface="Montserrat SemiBold" pitchFamily="2" charset="0"/>
              </a:rPr>
              <a:t>FEATURE SELECTION</a:t>
            </a:r>
            <a:r>
              <a:rPr lang="zh-CN" altLang="en-US" sz="1800" dirty="0" smtClean="0">
                <a:latin typeface="Montserrat SemiBold" pitchFamily="2" charset="0"/>
              </a:rPr>
              <a:t> </a:t>
            </a:r>
            <a:endParaRPr lang="zh-CN" altLang="en-US" sz="1800" dirty="0">
              <a:latin typeface="Montserrat SemiBold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75700" y="3944620"/>
            <a:ext cx="2911475" cy="2287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cs typeface="Inter" panose="02000503000000020004" charset="0"/>
              </a:rPr>
              <a:t>Logistic Regression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0"/>
              <a:cs typeface="Inter" panose="020005030000000200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cs typeface="Inter" panose="02000503000000020004" charset="0"/>
              </a:rPr>
              <a:t>Decision Tree Classifier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0"/>
              <a:cs typeface="Inter" panose="020005030000000200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cs typeface="Inter" panose="02000503000000020004" charset="0"/>
              </a:rPr>
              <a:t>Random Forest Classifier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0"/>
              <a:cs typeface="Inter" panose="020005030000000200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cs typeface="Inter" panose="02000503000000020004" charset="0"/>
              </a:rPr>
              <a:t>SVC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0"/>
              <a:cs typeface="Inter" panose="020005030000000200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cs typeface="Inter" panose="02000503000000020004" charset="0"/>
              </a:rPr>
              <a:t>Gradient Boosting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0"/>
              <a:cs typeface="Inter" panose="020005030000000200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cs typeface="Inter" panose="02000503000000020004" charset="0"/>
              </a:rPr>
              <a:t>Naïve Bayes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0"/>
              <a:cs typeface="Inter" panose="020005030000000200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cs typeface="Inter" panose="02000503000000020004" charset="0"/>
              </a:rPr>
              <a:t>Grid Search CV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0"/>
              <a:cs typeface="Inter" panose="020005030000000200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cs typeface="Inter" panose="02000503000000020004" charset="0"/>
              </a:rPr>
              <a:t>Randomized Search CV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cs typeface="Inter" panose="02000503000000020004" charset="0"/>
              </a:rPr>
              <a:t>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0"/>
              <a:cs typeface="Inter" panose="020005030000000200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06409" y="3237972"/>
            <a:ext cx="245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altLang="zh-CN" sz="1800" dirty="0">
                <a:latin typeface="Montserrat SemiBold" pitchFamily="2" charset="0"/>
                <a:ea typeface="+mj-ea"/>
                <a:cs typeface="Inter" panose="02000503000000020004" charset="0"/>
              </a:rPr>
              <a:t>EVALUATING ML ALGORITHM</a:t>
            </a:r>
            <a:r>
              <a:rPr lang="zh-CN" altLang="en-US" sz="1800" dirty="0">
                <a:latin typeface="Montserrat SemiBold" pitchFamily="2" charset="0"/>
                <a:ea typeface="+mj-ea"/>
                <a:cs typeface="Inter" panose="02000503000000020004" charset="0"/>
              </a:rPr>
              <a:t> </a:t>
            </a:r>
            <a:endParaRPr lang="zh-CN" altLang="en-US" sz="1800" dirty="0">
              <a:latin typeface="Montserrat SemiBold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383524" y="4472647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628736" y="3419182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77132" y="2827200"/>
            <a:ext cx="2951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Montserrat SemiBold" pitchFamily="2" charset="0"/>
                <a:ea typeface="+mj-ea"/>
                <a:cs typeface="Inter" panose="02000503000000020004" charset="0"/>
              </a:rPr>
              <a:t>EDA(Exploratory Data Analysis) </a:t>
            </a:r>
            <a:endParaRPr lang="zh-CN" altLang="en-US" dirty="0">
              <a:solidFill>
                <a:schemeClr val="accent1"/>
              </a:solidFill>
              <a:latin typeface="Montserrat SemiBold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08955" y="4902517"/>
            <a:ext cx="1645285" cy="465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Select best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77104" y="5506265"/>
            <a:ext cx="245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思源黑体 CN Medium" panose="020B0600000000000000" pitchFamily="34" charset="-128"/>
                <a:ea typeface="思源黑体 CN Medium" panose="020B0600000000000000" pitchFamily="34" charset="-128"/>
              </a:defRPr>
            </a:lvl1pPr>
          </a:lstStyle>
          <a:p>
            <a:r>
              <a:rPr lang="en-US" altLang="zh-CN" sz="1800" dirty="0">
                <a:latin typeface="Montserrat SemiBold" pitchFamily="2" charset="0"/>
                <a:ea typeface="+mj-ea"/>
                <a:cs typeface="Inter" panose="02000503000000020004" charset="0"/>
              </a:rPr>
              <a:t>VISUALIZATION</a:t>
            </a:r>
            <a:r>
              <a:rPr lang="zh-CN" altLang="en-US" sz="1800" dirty="0">
                <a:latin typeface="Montserrat SemiBold" pitchFamily="2" charset="0"/>
                <a:ea typeface="+mj-ea"/>
                <a:cs typeface="Inter" panose="02000503000000020004" charset="0"/>
              </a:rPr>
              <a:t> </a:t>
            </a:r>
            <a:endParaRPr lang="zh-CN" altLang="en-US" sz="1800" dirty="0">
              <a:latin typeface="Montserrat SemiBold" pitchFamily="2" charset="0"/>
              <a:ea typeface="+mj-ea"/>
              <a:cs typeface="Inter" panose="0200050300000002000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383524" y="2964595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383251" y="5591590"/>
            <a:ext cx="146755" cy="1467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862902" y="2308033"/>
            <a:ext cx="409009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latin typeface="Montserrat" pitchFamily="2" charset="0"/>
                <a:cs typeface="Inter" panose="02000503000000020004" charset="0"/>
              </a:rPr>
              <a:t>METH</a:t>
            </a:r>
            <a:r>
              <a:rPr lang="en-US" altLang="zh-CN" dirty="0">
                <a:latin typeface="Montserrat" pitchFamily="2" charset="0"/>
                <a:cs typeface="Inter" panose="02000503000000020004" charset="0"/>
              </a:rPr>
              <a:t>OD</a:t>
            </a:r>
            <a:r>
              <a:rPr lang="zh-CN" altLang="en-US" dirty="0">
                <a:latin typeface="Montserrat" pitchFamily="2" charset="0"/>
                <a:cs typeface="Inter" panose="02000503000000020004" charset="0"/>
              </a:rPr>
              <a:t>S</a:t>
            </a:r>
            <a:endParaRPr lang="zh-CN" altLang="en-US" dirty="0">
              <a:latin typeface="Montserrat" pitchFamily="2" charset="0"/>
              <a:cs typeface="Inter" panose="02000503000000020004" charset="0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5676900" y="5799455"/>
            <a:ext cx="2483485" cy="741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cs typeface="Inter" panose="02000503000000020004" charset="0"/>
              </a:rPr>
              <a:t>Matplotlib.pyplot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0"/>
              <a:cs typeface="Inter" panose="0200050300000002000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cs typeface="Inter" panose="02000503000000020004" charset="0"/>
              </a:rPr>
              <a:t>Seaborn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0"/>
              <a:cs typeface="Inter" panose="02000503000000020004" charset="0"/>
            </a:endParaRPr>
          </a:p>
        </p:txBody>
      </p:sp>
      <p:sp>
        <p:nvSpPr>
          <p:cNvPr id="3" name="TextBox 24"/>
          <p:cNvSpPr txBox="1"/>
          <p:nvPr/>
        </p:nvSpPr>
        <p:spPr>
          <a:xfrm>
            <a:off x="5681345" y="3401695"/>
            <a:ext cx="2312035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Data Cleaning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Inter" panose="02000503000000020004" charset="0"/>
              </a:rPr>
              <a:t>Data Preprocessing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Inter" panose="02000503000000020004" charset="0"/>
            </a:endParaRPr>
          </a:p>
        </p:txBody>
      </p:sp>
    </p:spTree>
  </p:cSld>
  <p:clrMapOvr>
    <a:masterClrMapping/>
  </p:clrMapOvr>
  <p:transition spd="slow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8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95325" y="405130"/>
            <a:ext cx="3924935" cy="1297305"/>
          </a:xfrm>
          <a:solidFill>
            <a:srgbClr val="0D2237"/>
          </a:solidFill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rgbClr val="F7F7F7">
                <a:alpha val="100000"/>
              </a:srgbClr>
            </a:outerShdw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pPr algn="ctr">
              <a:lnSpc>
                <a:spcPct val="70000"/>
              </a:lnSpc>
            </a:pPr>
            <a:r>
              <a:rPr lang="en-US">
                <a:solidFill>
                  <a:schemeClr val="bg1"/>
                </a:solidFill>
              </a:rPr>
              <a:t>EDA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4" name="Straight Connector 41"/>
          <p:cNvCxnSpPr/>
          <p:nvPr/>
        </p:nvCxnSpPr>
        <p:spPr>
          <a:xfrm>
            <a:off x="695325" y="405375"/>
            <a:ext cx="0" cy="2124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5337" y="2468129"/>
            <a:ext cx="317565" cy="31756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0407" y="2533199"/>
            <a:ext cx="187426" cy="187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Inter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PP_MARK_KEY" val="b5574968-1ab4-4b18-88ad-6170a953f078"/>
  <p:tag name="COMMONDATA" val="eyJoZGlkIjoiMmNmYmEwOWQ4Y2Q0M2IxMGZkNjI4ZjhkZDQyNzg1OT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宏格沃兹学院（浅）">
      <a:dk1>
        <a:srgbClr val="000000"/>
      </a:dk1>
      <a:lt1>
        <a:srgbClr val="FFFFFF"/>
      </a:lt1>
      <a:dk2>
        <a:srgbClr val="001326"/>
      </a:dk2>
      <a:lt2>
        <a:srgbClr val="E7E6E6"/>
      </a:lt2>
      <a:accent1>
        <a:srgbClr val="007FFE"/>
      </a:accent1>
      <a:accent2>
        <a:srgbClr val="19C065"/>
      </a:accent2>
      <a:accent3>
        <a:srgbClr val="F0BD00"/>
      </a:accent3>
      <a:accent4>
        <a:srgbClr val="F12200"/>
      </a:accent4>
      <a:accent5>
        <a:srgbClr val="E002BB"/>
      </a:accent5>
      <a:accent6>
        <a:srgbClr val="A5A5A5"/>
      </a:accent6>
      <a:hlink>
        <a:srgbClr val="007FFE"/>
      </a:hlink>
      <a:folHlink>
        <a:srgbClr val="F20000"/>
      </a:folHlink>
    </a:clrScheme>
    <a:fontScheme name="自定义 23">
      <a:majorFont>
        <a:latin typeface="Inter"/>
        <a:ea typeface="Inter"/>
        <a:cs typeface=""/>
      </a:majorFont>
      <a:minorFont>
        <a:latin typeface="Inter"/>
        <a:ea typeface="Inte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alpha val="85000"/>
              </a:schemeClr>
            </a:gs>
            <a:gs pos="100000">
              <a:schemeClr val="accent1">
                <a:lumMod val="75000"/>
              </a:schemeClr>
            </a:gs>
          </a:gsLst>
          <a:lin ang="42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Inter"/>
        <a:font script="Hebr" typeface="Inte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Inter"/>
        <a:font script="Hebr" typeface="Inte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7759</Words>
  <Application>WPS Presentation</Application>
  <PresentationFormat>Widescreen</PresentationFormat>
  <Paragraphs>342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9" baseType="lpstr">
      <vt:lpstr>Arial</vt:lpstr>
      <vt:lpstr>SimSun</vt:lpstr>
      <vt:lpstr>Wingdings</vt:lpstr>
      <vt:lpstr>Inter</vt:lpstr>
      <vt:lpstr>Corbel</vt:lpstr>
      <vt:lpstr>Montserrat</vt:lpstr>
      <vt:lpstr>Inter Black</vt:lpstr>
      <vt:lpstr>Gotham</vt:lpstr>
      <vt:lpstr>Centaur</vt:lpstr>
      <vt:lpstr>Bebas Neue</vt:lpstr>
      <vt:lpstr>Segoe Print</vt:lpstr>
      <vt:lpstr>Montserrat Medium</vt:lpstr>
      <vt:lpstr>Wingdings</vt:lpstr>
      <vt:lpstr>思源黑体 CN Medium</vt:lpstr>
      <vt:lpstr>Montserrat SemiBold</vt:lpstr>
      <vt:lpstr>Montserrat Light</vt:lpstr>
      <vt:lpstr>Microsoft YaHei</vt:lpstr>
      <vt:lpstr>Arial Unicode MS</vt:lpstr>
      <vt:lpstr>Arial Black</vt:lpstr>
      <vt:lpstr>思源黑体 CN Bold</vt:lpstr>
      <vt:lpstr>Helvetica Neue Medium</vt:lpstr>
      <vt:lpstr>Calibri</vt:lpstr>
      <vt:lpstr>Gill Sans</vt:lpstr>
      <vt:lpstr>Montserrat ExtraBold</vt:lpstr>
      <vt:lpstr>Gill Sans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thuma39467</dc:creator>
  <cp:lastModifiedBy>Admin</cp:lastModifiedBy>
  <cp:revision>301</cp:revision>
  <cp:lastPrinted>2016-11-16T14:45:00Z</cp:lastPrinted>
  <dcterms:created xsi:type="dcterms:W3CDTF">2016-07-23T12:48:00Z</dcterms:created>
  <dcterms:modified xsi:type="dcterms:W3CDTF">2023-08-27T21:50:55Z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1033-12.2.0.13193</vt:lpwstr>
  </property>
  <property fmtid="{D5CDD505-2E9C-101B-9397-08002B2CF9AE}" pid="3" name="ICV">
    <vt:lpwstr>68CC26F270864A339C3EE3D4910BFE91_12</vt:lpwstr>
  </property>
</Properties>
</file>